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60" r:id="rId3"/>
    <p:sldId id="261" r:id="rId4"/>
    <p:sldId id="262" r:id="rId5"/>
    <p:sldId id="271" r:id="rId6"/>
    <p:sldId id="272" r:id="rId7"/>
    <p:sldId id="273" r:id="rId8"/>
    <p:sldId id="274" r:id="rId9"/>
    <p:sldId id="275" r:id="rId10"/>
    <p:sldId id="276" r:id="rId11"/>
    <p:sldId id="277" r:id="rId12"/>
    <p:sldId id="278" r:id="rId13"/>
    <p:sldId id="279" r:id="rId14"/>
    <p:sldId id="280" r:id="rId15"/>
    <p:sldId id="282" r:id="rId16"/>
    <p:sldId id="281" r:id="rId17"/>
    <p:sldId id="284" r:id="rId18"/>
    <p:sldId id="283" r:id="rId19"/>
    <p:sldId id="285" r:id="rId20"/>
    <p:sldId id="286" r:id="rId21"/>
    <p:sldId id="28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54" autoAdjust="0"/>
    <p:restoredTop sz="94660"/>
  </p:normalViewPr>
  <p:slideViewPr>
    <p:cSldViewPr snapToGrid="0">
      <p:cViewPr varScale="1">
        <p:scale>
          <a:sx n="120" d="100"/>
          <a:sy n="120" d="100"/>
        </p:scale>
        <p:origin x="102" y="9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90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645152"/>
            <a:ext cx="7543800" cy="1143000"/>
          </a:xfrm>
        </p:spPr>
        <p:txBody>
          <a:bodyPr lIns="91440" rIns="91440">
            <a:normAutofit/>
          </a:bodyPr>
          <a:lstStyle>
            <a:lvl1pPr marL="0" indent="0" algn="l">
              <a:buNone/>
              <a:defRPr sz="1800" cap="all" spc="150" baseline="0">
                <a:solidFill>
                  <a:schemeClr val="tx1"/>
                </a:solidFill>
                <a:latin typeface="+mn-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905744" y="4474741"/>
            <a:ext cx="7406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9/6/2020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9/6/2020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9/6/2020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9/6/2020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90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663440"/>
            <a:ext cx="7543800" cy="1143000"/>
          </a:xfrm>
        </p:spPr>
        <p:txBody>
          <a:bodyPr lIns="91440" rIns="91440" anchor="t" anchorCtr="0">
            <a:normAutofit/>
          </a:bodyPr>
          <a:lstStyle>
            <a:lvl1pPr marL="0" indent="0">
              <a:buNone/>
              <a:defRPr sz="1800" cap="all" spc="150" baseline="0">
                <a:solidFill>
                  <a:schemeClr val="tx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905744" y="4485132"/>
            <a:ext cx="7406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9/6/2020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2120900"/>
            <a:ext cx="3479802"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58" y="2120900"/>
            <a:ext cx="3479802"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9/6/2020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2057400"/>
            <a:ext cx="3479802" cy="736282"/>
          </a:xfrm>
        </p:spPr>
        <p:txBody>
          <a:bodyPr lIns="91440" rIns="91440" anchor="ctr">
            <a:normAutofit/>
          </a:bodyPr>
          <a:lstStyle>
            <a:lvl1pPr marL="0" indent="0">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958275"/>
            <a:ext cx="3479802"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6958" y="2057400"/>
            <a:ext cx="3479802" cy="736282"/>
          </a:xfrm>
        </p:spPr>
        <p:txBody>
          <a:bodyPr lIns="91440" rIns="91440" anchor="ctr">
            <a:normAutofit/>
          </a:bodyPr>
          <a:lstStyle>
            <a:lvl1pPr marL="0" indent="0">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6958" y="2958274"/>
            <a:ext cx="3479802"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9/6/2020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9/6/2020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9/6/2020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2" y="0"/>
            <a:ext cx="3490722"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2600" y="786384"/>
            <a:ext cx="2638175" cy="2093975"/>
          </a:xfrm>
        </p:spPr>
        <p:txBody>
          <a:bodyPr anchor="b">
            <a:normAutofit/>
          </a:bodyPr>
          <a:lstStyle>
            <a:lvl1pPr>
              <a:lnSpc>
                <a:spcPct val="90000"/>
              </a:lnSpc>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094238" y="812800"/>
            <a:ext cx="4446258"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2599" y="3043051"/>
            <a:ext cx="2638175" cy="3064505"/>
          </a:xfrm>
        </p:spPr>
        <p:txBody>
          <a:bodyPr lIns="91440" rIns="91440">
            <a:normAutofit/>
          </a:bodyPr>
          <a:lstStyle>
            <a:lvl1pPr marL="0" indent="0">
              <a:buNone/>
              <a:defRPr sz="13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82598" y="6446521"/>
            <a:ext cx="2638176" cy="365125"/>
          </a:xfrm>
        </p:spPr>
        <p:txBody>
          <a:bodyPr/>
          <a:lstStyle>
            <a:lvl1pPr algn="l">
              <a:defRPr/>
            </a:lvl1pPr>
          </a:lstStyle>
          <a:p>
            <a:fld id="{92BEA474-078D-4E9B-9B14-09A87B19DC46}" type="datetime1">
              <a:rPr lang="en-US" smtClean="0"/>
              <a:t>9/6/2020</a:t>
            </a:fld>
            <a:endParaRPr lang="en-US" dirty="0"/>
          </a:p>
        </p:txBody>
      </p:sp>
      <p:sp>
        <p:nvSpPr>
          <p:cNvPr id="6" name="Footer Placeholder 5"/>
          <p:cNvSpPr>
            <a:spLocks noGrp="1"/>
          </p:cNvSpPr>
          <p:nvPr>
            <p:ph type="ftr" sz="quarter" idx="11"/>
          </p:nvPr>
        </p:nvSpPr>
        <p:spPr>
          <a:xfrm>
            <a:off x="4094238" y="6446521"/>
            <a:ext cx="4000514"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9141619"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2" y="0"/>
            <a:ext cx="9143989" cy="4578350"/>
          </a:xfrm>
          <a:solidFill>
            <a:schemeClr val="bg1">
              <a:lumMod val="85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title"/>
          </p:nvPr>
        </p:nvSpPr>
        <p:spPr>
          <a:xfrm>
            <a:off x="822960" y="4799362"/>
            <a:ext cx="7585234" cy="743682"/>
          </a:xfrm>
        </p:spPr>
        <p:txBody>
          <a:bodyPr tIns="0" bIns="0" anchor="b">
            <a:noAutofit/>
          </a:bodyPr>
          <a:lstStyle>
            <a:lvl1pPr>
              <a:defRPr sz="27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22959" y="5715000"/>
            <a:ext cx="7584948" cy="609600"/>
          </a:xfrm>
        </p:spPr>
        <p:txBody>
          <a:bodyPr lIns="91440" tIns="0" rIns="91440" bIns="0">
            <a:normAutofit/>
          </a:bodyPr>
          <a:lstStyle>
            <a:lvl1pPr marL="0" indent="0">
              <a:spcBef>
                <a:spcPts val="0"/>
              </a:spcBef>
              <a:spcAft>
                <a:spcPts val="450"/>
              </a:spcAft>
              <a:buNone/>
              <a:defRPr sz="13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9/6/2020</a:t>
            </a:fld>
            <a:endParaRPr lang="en-US" dirty="0"/>
          </a:p>
        </p:txBody>
      </p:sp>
      <p:sp>
        <p:nvSpPr>
          <p:cNvPr id="6" name="Footer Placeholder 5"/>
          <p:cNvSpPr>
            <a:spLocks noGrp="1"/>
          </p:cNvSpPr>
          <p:nvPr>
            <p:ph type="ftr" sz="quarter" idx="11"/>
          </p:nvPr>
        </p:nvSpPr>
        <p:spPr>
          <a:xfrm>
            <a:off x="822959" y="6446839"/>
            <a:ext cx="5113697"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2108202"/>
            <a:ext cx="75438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63819" y="6446839"/>
            <a:ext cx="1938638" cy="365125"/>
          </a:xfrm>
          <a:prstGeom prst="rect">
            <a:avLst/>
          </a:prstGeom>
        </p:spPr>
        <p:txBody>
          <a:bodyPr vert="horz" lIns="91440" tIns="45720" rIns="91440" bIns="45720" rtlCol="0" anchor="ctr"/>
          <a:lstStyle>
            <a:lvl1pPr algn="r">
              <a:defRPr sz="600">
                <a:solidFill>
                  <a:srgbClr val="FFFFFF"/>
                </a:solidFill>
              </a:defRPr>
            </a:lvl1pPr>
          </a:lstStyle>
          <a:p>
            <a:fld id="{62D6E202-B606-4609-B914-27C9371A1F6D}" type="datetime1">
              <a:rPr lang="en-US" smtClean="0"/>
              <a:t>9/6/2020</a:t>
            </a:fld>
            <a:endParaRPr lang="en-US" dirty="0"/>
          </a:p>
        </p:txBody>
      </p:sp>
      <p:sp>
        <p:nvSpPr>
          <p:cNvPr id="5" name="Footer Placeholder 4"/>
          <p:cNvSpPr>
            <a:spLocks noGrp="1"/>
          </p:cNvSpPr>
          <p:nvPr>
            <p:ph type="ftr" sz="quarter" idx="3"/>
          </p:nvPr>
        </p:nvSpPr>
        <p:spPr>
          <a:xfrm>
            <a:off x="822959" y="6446839"/>
            <a:ext cx="5113697" cy="365125"/>
          </a:xfrm>
          <a:prstGeom prst="rect">
            <a:avLst/>
          </a:prstGeom>
        </p:spPr>
        <p:txBody>
          <a:bodyPr vert="horz" lIns="91440" tIns="45720" rIns="91440" bIns="45720" rtlCol="0" anchor="ctr"/>
          <a:lstStyle>
            <a:lvl1pPr algn="l">
              <a:defRPr sz="6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8245186" y="6446839"/>
            <a:ext cx="585008" cy="365125"/>
          </a:xfrm>
          <a:prstGeom prst="rect">
            <a:avLst/>
          </a:prstGeom>
        </p:spPr>
        <p:txBody>
          <a:bodyPr vert="horz" lIns="91440" tIns="45720" rIns="91440" bIns="45720" rtlCol="0" anchor="ctr"/>
          <a:lstStyle>
            <a:lvl1pPr algn="l">
              <a:defRPr sz="6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895149" y="1897380"/>
            <a:ext cx="74752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110000"/>
        </a:lnSpc>
        <a:spcBef>
          <a:spcPts val="900"/>
        </a:spcBef>
        <a:spcAft>
          <a:spcPts val="150"/>
        </a:spcAft>
        <a:buClr>
          <a:schemeClr val="accent1"/>
        </a:buClr>
        <a:buSzPct val="100000"/>
        <a:buFont typeface="Calibri" panose="020F0502020204030204" pitchFamily="34" charset="0"/>
        <a:buChar char=" "/>
        <a:defRPr sz="1425" kern="1200">
          <a:solidFill>
            <a:schemeClr val="tx1">
              <a:lumMod val="75000"/>
              <a:lumOff val="25000"/>
            </a:schemeClr>
          </a:solidFill>
          <a:latin typeface="+mn-lt"/>
          <a:ea typeface="+mn-ea"/>
          <a:cs typeface="+mn-cs"/>
        </a:defRPr>
      </a:lvl1pPr>
      <a:lvl2pPr marL="288036" indent="-137160" algn="l" defTabSz="685800" rtl="0" eaLnBrk="1" latinLnBrk="0" hangingPunct="1">
        <a:lnSpc>
          <a:spcPct val="100000"/>
        </a:lnSpc>
        <a:spcBef>
          <a:spcPts val="150"/>
        </a:spcBef>
        <a:spcAft>
          <a:spcPts val="300"/>
        </a:spcAft>
        <a:buClrTx/>
        <a:buFont typeface="Calibri" pitchFamily="34" charset="0"/>
        <a:buChar char="◦"/>
        <a:defRPr sz="1275" kern="1200">
          <a:solidFill>
            <a:schemeClr val="tx1">
              <a:lumMod val="75000"/>
              <a:lumOff val="25000"/>
            </a:schemeClr>
          </a:solidFill>
          <a:latin typeface="+mn-lt"/>
          <a:ea typeface="+mn-ea"/>
          <a:cs typeface="+mn-cs"/>
        </a:defRPr>
      </a:lvl2pPr>
      <a:lvl3pPr marL="425196" indent="-137160" algn="l" defTabSz="685800" rtl="0" eaLnBrk="1" latinLnBrk="0" hangingPunct="1">
        <a:lnSpc>
          <a:spcPct val="100000"/>
        </a:lnSpc>
        <a:spcBef>
          <a:spcPts val="150"/>
        </a:spcBef>
        <a:spcAft>
          <a:spcPts val="300"/>
        </a:spcAft>
        <a:buClrTx/>
        <a:buFont typeface="Calibri" pitchFamily="34" charset="0"/>
        <a:buChar char="◦"/>
        <a:defRPr sz="975" kern="1200">
          <a:solidFill>
            <a:schemeClr val="tx1">
              <a:lumMod val="75000"/>
              <a:lumOff val="25000"/>
            </a:schemeClr>
          </a:solidFill>
          <a:latin typeface="+mn-lt"/>
          <a:ea typeface="+mn-ea"/>
          <a:cs typeface="+mn-cs"/>
        </a:defRPr>
      </a:lvl3pPr>
      <a:lvl4pPr marL="562356" indent="-137160" algn="l" defTabSz="685800" rtl="0" eaLnBrk="1" latinLnBrk="0" hangingPunct="1">
        <a:lnSpc>
          <a:spcPct val="100000"/>
        </a:lnSpc>
        <a:spcBef>
          <a:spcPts val="150"/>
        </a:spcBef>
        <a:spcAft>
          <a:spcPts val="300"/>
        </a:spcAft>
        <a:buClrTx/>
        <a:buFont typeface="Calibri" pitchFamily="34" charset="0"/>
        <a:buChar char="◦"/>
        <a:defRPr sz="975" kern="1200">
          <a:solidFill>
            <a:schemeClr val="tx1">
              <a:lumMod val="75000"/>
              <a:lumOff val="25000"/>
            </a:schemeClr>
          </a:solidFill>
          <a:latin typeface="+mn-lt"/>
          <a:ea typeface="+mn-ea"/>
          <a:cs typeface="+mn-cs"/>
        </a:defRPr>
      </a:lvl4pPr>
      <a:lvl5pPr marL="699516" indent="-137160" algn="l" defTabSz="685800" rtl="0" eaLnBrk="1" latinLnBrk="0" hangingPunct="1">
        <a:lnSpc>
          <a:spcPct val="100000"/>
        </a:lnSpc>
        <a:spcBef>
          <a:spcPts val="150"/>
        </a:spcBef>
        <a:spcAft>
          <a:spcPts val="300"/>
        </a:spcAft>
        <a:buClrTx/>
        <a:buFont typeface="Calibri" pitchFamily="34" charset="0"/>
        <a:buChar char="◦"/>
        <a:defRPr sz="975"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ocl.us/new_york_dataset"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ocl.us/new_york_dataset"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1"/>
            <a:ext cx="9144001"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3622204" y="1336573"/>
            <a:ext cx="5321218" cy="2764511"/>
          </a:xfrm>
        </p:spPr>
        <p:txBody>
          <a:bodyPr>
            <a:normAutofit/>
          </a:bodyPr>
          <a:lstStyle/>
          <a:p>
            <a:r>
              <a:rPr lang="en-US" dirty="0"/>
              <a:t>The Battle of Neighborhood</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3967315" y="4361804"/>
            <a:ext cx="4702010" cy="766124"/>
          </a:xfrm>
        </p:spPr>
        <p:txBody>
          <a:bodyPr>
            <a:normAutofit/>
          </a:bodyPr>
          <a:lstStyle/>
          <a:p>
            <a:r>
              <a:rPr lang="en-US" dirty="0">
                <a:solidFill>
                  <a:schemeClr val="tx1">
                    <a:lumMod val="85000"/>
                    <a:lumOff val="15000"/>
                  </a:schemeClr>
                </a:solidFill>
              </a:rPr>
              <a:t>Syed Sadaqat Ali</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857251"/>
            <a:ext cx="3476486" cy="51434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0816" y="4231444"/>
            <a:ext cx="4227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26A4D-F4BA-415A-A244-1F311701F23D}"/>
              </a:ext>
            </a:extLst>
          </p:cNvPr>
          <p:cNvSpPr txBox="1">
            <a:spLocks/>
          </p:cNvSpPr>
          <p:nvPr/>
        </p:nvSpPr>
        <p:spPr>
          <a:xfrm>
            <a:off x="410005" y="339699"/>
            <a:ext cx="8173556" cy="1064348"/>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spcAft>
                <a:spcPts val="800"/>
              </a:spcAft>
            </a:pPr>
            <a:r>
              <a:rPr lang="en-US" i="0" kern="1200" spc="-38" baseline="0" dirty="0">
                <a:latin typeface="+mj-lt"/>
                <a:ea typeface="+mj-ea"/>
                <a:cs typeface="+mj-cs"/>
              </a:rPr>
              <a:t>Methodology – Geocoder Locations</a:t>
            </a:r>
          </a:p>
          <a:p>
            <a:endParaRPr lang="en-US" i="0" kern="1200" spc="-38" baseline="0" dirty="0">
              <a:latin typeface="+mj-lt"/>
              <a:ea typeface="+mj-ea"/>
              <a:cs typeface="+mj-cs"/>
            </a:endParaRPr>
          </a:p>
        </p:txBody>
      </p:sp>
      <p:sp>
        <p:nvSpPr>
          <p:cNvPr id="4" name="TextBox 3">
            <a:extLst>
              <a:ext uri="{FF2B5EF4-FFF2-40B4-BE49-F238E27FC236}">
                <a16:creationId xmlns:a16="http://schemas.microsoft.com/office/drawing/2014/main" id="{510C75C5-58A9-4F9E-8AAC-CBF9B3965372}"/>
              </a:ext>
            </a:extLst>
          </p:cNvPr>
          <p:cNvSpPr txBox="1"/>
          <p:nvPr/>
        </p:nvSpPr>
        <p:spPr>
          <a:xfrm>
            <a:off x="691699" y="1687496"/>
            <a:ext cx="7760602" cy="752086"/>
          </a:xfrm>
          <a:prstGeom prst="rect">
            <a:avLst/>
          </a:prstGeom>
        </p:spPr>
        <p:txBody>
          <a:bodyPr vert="horz" lIns="0" tIns="45720" rIns="0" bIns="45720" rtlCol="0">
            <a:normAutofit/>
          </a:bodyPr>
          <a:lstStyle/>
          <a:p>
            <a:pPr marL="457200" defTabSz="685800">
              <a:spcAft>
                <a:spcPts val="800"/>
              </a:spcAft>
              <a:buFont typeface="Calibri" panose="020F0502020204030204" pitchFamily="34" charset="0"/>
            </a:pPr>
            <a:r>
              <a:rPr lang="en-US" sz="1425" dirty="0" err="1">
                <a:solidFill>
                  <a:schemeClr val="tx1">
                    <a:lumMod val="75000"/>
                    <a:lumOff val="25000"/>
                  </a:schemeClr>
                </a:solidFill>
              </a:rPr>
              <a:t>Geopy</a:t>
            </a:r>
            <a:r>
              <a:rPr lang="en-US" sz="1425" dirty="0">
                <a:solidFill>
                  <a:schemeClr val="tx1">
                    <a:lumMod val="75000"/>
                    <a:lumOff val="25000"/>
                  </a:schemeClr>
                </a:solidFill>
              </a:rPr>
              <a:t> package helps to retrieve the location data from any selected area such as neighborhood or borrows </a:t>
            </a:r>
            <a:endParaRPr lang="en-US" sz="1425" dirty="0">
              <a:solidFill>
                <a:schemeClr val="tx1">
                  <a:lumMod val="75000"/>
                  <a:lumOff val="25000"/>
                </a:schemeClr>
              </a:solidFill>
              <a:effectLst/>
            </a:endParaRPr>
          </a:p>
          <a:p>
            <a:pPr marL="457200" defTabSz="685800">
              <a:spcAft>
                <a:spcPts val="800"/>
              </a:spcAft>
              <a:buFont typeface="Calibri" panose="020F0502020204030204" pitchFamily="34" charset="0"/>
            </a:pPr>
            <a:endParaRPr lang="en-US" sz="1425" dirty="0">
              <a:solidFill>
                <a:schemeClr val="tx1">
                  <a:lumMod val="75000"/>
                  <a:lumOff val="25000"/>
                </a:schemeClr>
              </a:solidFill>
              <a:effectLst/>
            </a:endParaRPr>
          </a:p>
        </p:txBody>
      </p:sp>
      <p:pic>
        <p:nvPicPr>
          <p:cNvPr id="6" name="Picture 5">
            <a:extLst>
              <a:ext uri="{FF2B5EF4-FFF2-40B4-BE49-F238E27FC236}">
                <a16:creationId xmlns:a16="http://schemas.microsoft.com/office/drawing/2014/main" id="{16AAEBEF-E3C7-4D39-A79C-B56B9394C277}"/>
              </a:ext>
            </a:extLst>
          </p:cNvPr>
          <p:cNvPicPr>
            <a:picLocks noChangeAspect="1"/>
          </p:cNvPicPr>
          <p:nvPr/>
        </p:nvPicPr>
        <p:blipFill>
          <a:blip r:embed="rId2"/>
          <a:stretch>
            <a:fillRect/>
          </a:stretch>
        </p:blipFill>
        <p:spPr>
          <a:xfrm>
            <a:off x="1383172" y="3238745"/>
            <a:ext cx="6592756" cy="1811962"/>
          </a:xfrm>
          <a:prstGeom prst="rect">
            <a:avLst/>
          </a:prstGeom>
          <a:ln>
            <a:solidFill>
              <a:schemeClr val="bg1">
                <a:lumMod val="75000"/>
              </a:schemeClr>
            </a:solidFill>
          </a:ln>
        </p:spPr>
      </p:pic>
    </p:spTree>
    <p:extLst>
      <p:ext uri="{BB962C8B-B14F-4D97-AF65-F5344CB8AC3E}">
        <p14:creationId xmlns:p14="http://schemas.microsoft.com/office/powerpoint/2010/main" val="3938192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9B147E-0621-49BB-8E7F-B8F42FFD7BA1}"/>
              </a:ext>
            </a:extLst>
          </p:cNvPr>
          <p:cNvSpPr txBox="1">
            <a:spLocks/>
          </p:cNvSpPr>
          <p:nvPr/>
        </p:nvSpPr>
        <p:spPr>
          <a:xfrm>
            <a:off x="29496" y="788737"/>
            <a:ext cx="9085007" cy="1093158"/>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lgn="ctr">
              <a:spcAft>
                <a:spcPts val="800"/>
              </a:spcAft>
            </a:pPr>
            <a:r>
              <a:rPr lang="en-US" sz="2800" i="0" kern="1200" spc="-38" baseline="0" dirty="0">
                <a:latin typeface="+mj-lt"/>
                <a:ea typeface="+mj-ea"/>
                <a:cs typeface="+mj-cs"/>
              </a:rPr>
              <a:t>Methodology – Visualize Regional Geospatial Data</a:t>
            </a:r>
          </a:p>
          <a:p>
            <a:pPr marL="457200" algn="ctr">
              <a:spcAft>
                <a:spcPts val="800"/>
              </a:spcAft>
            </a:pPr>
            <a:r>
              <a:rPr lang="en-US" sz="2800" dirty="0"/>
              <a:t>(</a:t>
            </a:r>
            <a:r>
              <a:rPr lang="en-US" sz="2800" dirty="0" err="1"/>
              <a:t>Newyork</a:t>
            </a:r>
            <a:r>
              <a:rPr lang="en-US" sz="2800" dirty="0"/>
              <a:t>) </a:t>
            </a:r>
            <a:endParaRPr lang="en-US" sz="2800" i="0" kern="1200" spc="-38" baseline="0" dirty="0">
              <a:latin typeface="+mj-lt"/>
              <a:ea typeface="+mj-ea"/>
              <a:cs typeface="+mj-cs"/>
            </a:endParaRPr>
          </a:p>
          <a:p>
            <a:endParaRPr lang="en-US" i="0" kern="1200" spc="-38" baseline="0" dirty="0">
              <a:latin typeface="+mj-lt"/>
              <a:ea typeface="+mj-ea"/>
              <a:cs typeface="+mj-cs"/>
            </a:endParaRPr>
          </a:p>
        </p:txBody>
      </p:sp>
      <p:sp>
        <p:nvSpPr>
          <p:cNvPr id="8" name="TextBox 7">
            <a:extLst>
              <a:ext uri="{FF2B5EF4-FFF2-40B4-BE49-F238E27FC236}">
                <a16:creationId xmlns:a16="http://schemas.microsoft.com/office/drawing/2014/main" id="{83727311-BA69-47B6-B08F-647438B4FCC2}"/>
              </a:ext>
            </a:extLst>
          </p:cNvPr>
          <p:cNvSpPr txBox="1"/>
          <p:nvPr/>
        </p:nvSpPr>
        <p:spPr>
          <a:xfrm>
            <a:off x="1106128" y="1471971"/>
            <a:ext cx="7613118" cy="616401"/>
          </a:xfrm>
          <a:prstGeom prst="rect">
            <a:avLst/>
          </a:prstGeom>
        </p:spPr>
        <p:txBody>
          <a:bodyPr vert="horz" lIns="0" tIns="45720" rIns="0" bIns="45720" rtlCol="0">
            <a:normAutofit/>
          </a:bodyPr>
          <a:lstStyle/>
          <a:p>
            <a:pPr marL="457200" defTabSz="685800">
              <a:spcAft>
                <a:spcPts val="800"/>
              </a:spcAft>
              <a:buFont typeface="Calibri" panose="020F0502020204030204" pitchFamily="34" charset="0"/>
            </a:pPr>
            <a:r>
              <a:rPr lang="en-US" sz="1425" dirty="0">
                <a:solidFill>
                  <a:schemeClr val="tx1">
                    <a:lumMod val="75000"/>
                    <a:lumOff val="25000"/>
                  </a:schemeClr>
                </a:solidFill>
              </a:rPr>
              <a:t>Folium library was used to create the map of </a:t>
            </a:r>
            <a:r>
              <a:rPr lang="en-US" sz="1425" dirty="0" err="1">
                <a:solidFill>
                  <a:schemeClr val="tx1">
                    <a:lumMod val="75000"/>
                    <a:lumOff val="25000"/>
                  </a:schemeClr>
                </a:solidFill>
              </a:rPr>
              <a:t>Newyork</a:t>
            </a:r>
            <a:r>
              <a:rPr lang="en-US" sz="1425" dirty="0">
                <a:solidFill>
                  <a:schemeClr val="tx1">
                    <a:lumMod val="75000"/>
                    <a:lumOff val="25000"/>
                  </a:schemeClr>
                </a:solidFill>
              </a:rPr>
              <a:t> and its neighborhoods</a:t>
            </a:r>
            <a:endParaRPr lang="en-US" sz="1425" dirty="0">
              <a:solidFill>
                <a:schemeClr val="tx1">
                  <a:lumMod val="75000"/>
                  <a:lumOff val="25000"/>
                </a:schemeClr>
              </a:solidFill>
              <a:effectLst/>
            </a:endParaRPr>
          </a:p>
          <a:p>
            <a:pPr marL="457200" defTabSz="685800">
              <a:spcAft>
                <a:spcPts val="800"/>
              </a:spcAft>
              <a:buFont typeface="Calibri" panose="020F0502020204030204" pitchFamily="34" charset="0"/>
            </a:pPr>
            <a:endParaRPr lang="en-US" sz="1425" dirty="0">
              <a:solidFill>
                <a:schemeClr val="tx1">
                  <a:lumMod val="75000"/>
                  <a:lumOff val="25000"/>
                </a:schemeClr>
              </a:solidFill>
              <a:effectLst/>
            </a:endParaRPr>
          </a:p>
        </p:txBody>
      </p:sp>
      <p:pic>
        <p:nvPicPr>
          <p:cNvPr id="10" name="Picture 9">
            <a:extLst>
              <a:ext uri="{FF2B5EF4-FFF2-40B4-BE49-F238E27FC236}">
                <a16:creationId xmlns:a16="http://schemas.microsoft.com/office/drawing/2014/main" id="{8693AAAA-6D89-404F-821B-1FAEAE874D99}"/>
              </a:ext>
            </a:extLst>
          </p:cNvPr>
          <p:cNvPicPr>
            <a:picLocks noChangeAspect="1"/>
          </p:cNvPicPr>
          <p:nvPr/>
        </p:nvPicPr>
        <p:blipFill>
          <a:blip r:embed="rId2"/>
          <a:stretch>
            <a:fillRect/>
          </a:stretch>
        </p:blipFill>
        <p:spPr>
          <a:xfrm>
            <a:off x="2177815" y="1875959"/>
            <a:ext cx="4601496" cy="1681157"/>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94034553-B774-44FC-8CC0-AA79B3CEF36B}"/>
              </a:ext>
            </a:extLst>
          </p:cNvPr>
          <p:cNvPicPr>
            <a:picLocks noChangeAspect="1"/>
          </p:cNvPicPr>
          <p:nvPr/>
        </p:nvPicPr>
        <p:blipFill>
          <a:blip r:embed="rId3"/>
          <a:stretch>
            <a:fillRect/>
          </a:stretch>
        </p:blipFill>
        <p:spPr>
          <a:xfrm>
            <a:off x="2433959" y="3781601"/>
            <a:ext cx="4276080" cy="2489134"/>
          </a:xfrm>
          <a:prstGeom prst="rect">
            <a:avLst/>
          </a:prstGeom>
        </p:spPr>
      </p:pic>
    </p:spTree>
    <p:extLst>
      <p:ext uri="{BB962C8B-B14F-4D97-AF65-F5344CB8AC3E}">
        <p14:creationId xmlns:p14="http://schemas.microsoft.com/office/powerpoint/2010/main" val="1529869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9B147E-0621-49BB-8E7F-B8F42FFD7BA1}"/>
              </a:ext>
            </a:extLst>
          </p:cNvPr>
          <p:cNvSpPr txBox="1">
            <a:spLocks/>
          </p:cNvSpPr>
          <p:nvPr/>
        </p:nvSpPr>
        <p:spPr>
          <a:xfrm>
            <a:off x="29496" y="788737"/>
            <a:ext cx="9085007" cy="1093158"/>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lgn="ctr">
              <a:spcAft>
                <a:spcPts val="800"/>
              </a:spcAft>
            </a:pPr>
            <a:r>
              <a:rPr lang="en-US" sz="2800" i="0" kern="1200" spc="-38" baseline="0" dirty="0">
                <a:latin typeface="+mj-lt"/>
                <a:ea typeface="+mj-ea"/>
                <a:cs typeface="+mj-cs"/>
              </a:rPr>
              <a:t>Methodology – Visualize Local Geospatial Data</a:t>
            </a:r>
          </a:p>
          <a:p>
            <a:pPr marL="457200" algn="ctr">
              <a:spcAft>
                <a:spcPts val="800"/>
              </a:spcAft>
            </a:pPr>
            <a:r>
              <a:rPr lang="en-US" sz="2800" dirty="0"/>
              <a:t>(Manhattan) </a:t>
            </a:r>
            <a:endParaRPr lang="en-US" sz="2800" i="0" kern="1200" spc="-38" baseline="0" dirty="0">
              <a:latin typeface="+mj-lt"/>
              <a:ea typeface="+mj-ea"/>
              <a:cs typeface="+mj-cs"/>
            </a:endParaRPr>
          </a:p>
          <a:p>
            <a:endParaRPr lang="en-US" i="0" kern="1200" spc="-38" baseline="0" dirty="0">
              <a:latin typeface="+mj-lt"/>
              <a:ea typeface="+mj-ea"/>
              <a:cs typeface="+mj-cs"/>
            </a:endParaRPr>
          </a:p>
        </p:txBody>
      </p:sp>
      <p:pic>
        <p:nvPicPr>
          <p:cNvPr id="4" name="Picture 3">
            <a:extLst>
              <a:ext uri="{FF2B5EF4-FFF2-40B4-BE49-F238E27FC236}">
                <a16:creationId xmlns:a16="http://schemas.microsoft.com/office/drawing/2014/main" id="{28FFB725-BC3E-4BAD-9C2B-0D82454CC3AE}"/>
              </a:ext>
            </a:extLst>
          </p:cNvPr>
          <p:cNvPicPr>
            <a:picLocks noChangeAspect="1"/>
          </p:cNvPicPr>
          <p:nvPr/>
        </p:nvPicPr>
        <p:blipFill>
          <a:blip r:embed="rId2"/>
          <a:stretch>
            <a:fillRect/>
          </a:stretch>
        </p:blipFill>
        <p:spPr>
          <a:xfrm>
            <a:off x="1907242" y="1569228"/>
            <a:ext cx="5711536" cy="1936463"/>
          </a:xfrm>
          <a:prstGeom prst="rect">
            <a:avLst/>
          </a:prstGeom>
        </p:spPr>
      </p:pic>
      <p:pic>
        <p:nvPicPr>
          <p:cNvPr id="6" name="Picture 5">
            <a:extLst>
              <a:ext uri="{FF2B5EF4-FFF2-40B4-BE49-F238E27FC236}">
                <a16:creationId xmlns:a16="http://schemas.microsoft.com/office/drawing/2014/main" id="{F6FD1A18-59C1-467D-81F4-9B9F4F933896}"/>
              </a:ext>
            </a:extLst>
          </p:cNvPr>
          <p:cNvPicPr>
            <a:picLocks noChangeAspect="1"/>
          </p:cNvPicPr>
          <p:nvPr/>
        </p:nvPicPr>
        <p:blipFill>
          <a:blip r:embed="rId3"/>
          <a:stretch>
            <a:fillRect/>
          </a:stretch>
        </p:blipFill>
        <p:spPr>
          <a:xfrm>
            <a:off x="2273341" y="3686821"/>
            <a:ext cx="5065456" cy="2578569"/>
          </a:xfrm>
          <a:prstGeom prst="rect">
            <a:avLst/>
          </a:prstGeom>
          <a:ln>
            <a:solidFill>
              <a:schemeClr val="bg1">
                <a:lumMod val="75000"/>
              </a:schemeClr>
            </a:solidFill>
          </a:ln>
        </p:spPr>
      </p:pic>
    </p:spTree>
    <p:extLst>
      <p:ext uri="{BB962C8B-B14F-4D97-AF65-F5344CB8AC3E}">
        <p14:creationId xmlns:p14="http://schemas.microsoft.com/office/powerpoint/2010/main" val="2903716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9F82-C7A8-44F5-88D5-493037776FC6}"/>
              </a:ext>
            </a:extLst>
          </p:cNvPr>
          <p:cNvSpPr txBox="1">
            <a:spLocks/>
          </p:cNvSpPr>
          <p:nvPr/>
        </p:nvSpPr>
        <p:spPr>
          <a:xfrm>
            <a:off x="224175" y="287292"/>
            <a:ext cx="8300393" cy="1093158"/>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lgn="ctr">
              <a:spcAft>
                <a:spcPts val="800"/>
              </a:spcAft>
            </a:pPr>
            <a:r>
              <a:rPr lang="en-US" sz="2800" i="0" kern="1200" spc="-38" baseline="0" dirty="0">
                <a:latin typeface="+mj-lt"/>
                <a:ea typeface="+mj-ea"/>
                <a:cs typeface="+mj-cs"/>
              </a:rPr>
              <a:t>Methodology – </a:t>
            </a:r>
            <a:r>
              <a:rPr lang="en-US" sz="2800" dirty="0"/>
              <a:t>Explore the Neighborhood</a:t>
            </a:r>
            <a:endParaRPr lang="en-US" sz="2800" i="0" kern="1200" spc="-38" baseline="0" dirty="0">
              <a:latin typeface="+mj-lt"/>
              <a:ea typeface="+mj-ea"/>
              <a:cs typeface="+mj-cs"/>
            </a:endParaRPr>
          </a:p>
          <a:p>
            <a:endParaRPr lang="en-US" i="0" kern="1200" spc="-38" baseline="0" dirty="0">
              <a:latin typeface="+mj-lt"/>
              <a:ea typeface="+mj-ea"/>
              <a:cs typeface="+mj-cs"/>
            </a:endParaRPr>
          </a:p>
        </p:txBody>
      </p:sp>
      <p:sp>
        <p:nvSpPr>
          <p:cNvPr id="8" name="TextBox 7">
            <a:extLst>
              <a:ext uri="{FF2B5EF4-FFF2-40B4-BE49-F238E27FC236}">
                <a16:creationId xmlns:a16="http://schemas.microsoft.com/office/drawing/2014/main" id="{DDB09439-04FC-44A8-B6D7-63DC7A59FF30}"/>
              </a:ext>
            </a:extLst>
          </p:cNvPr>
          <p:cNvSpPr txBox="1"/>
          <p:nvPr/>
        </p:nvSpPr>
        <p:spPr>
          <a:xfrm>
            <a:off x="663677" y="1237431"/>
            <a:ext cx="7613118" cy="616401"/>
          </a:xfrm>
          <a:prstGeom prst="rect">
            <a:avLst/>
          </a:prstGeom>
        </p:spPr>
        <p:txBody>
          <a:bodyPr vert="horz" lIns="0" tIns="45720" rIns="0" bIns="45720" rtlCol="0">
            <a:normAutofit fontScale="85000" lnSpcReduction="10000"/>
          </a:bodyPr>
          <a:lstStyle/>
          <a:p>
            <a:pPr marL="457200" defTabSz="685800">
              <a:spcAft>
                <a:spcPts val="800"/>
              </a:spcAft>
              <a:buFont typeface="Calibri" panose="020F0502020204030204" pitchFamily="34" charset="0"/>
            </a:pPr>
            <a:r>
              <a:rPr lang="en-US" sz="1425" dirty="0">
                <a:solidFill>
                  <a:schemeClr val="tx1">
                    <a:lumMod val="75000"/>
                    <a:lumOff val="25000"/>
                  </a:schemeClr>
                </a:solidFill>
              </a:rPr>
              <a:t>Data exploration of the neighborhood of the nearby venues of  Manhattan was done and data was filtered based on Thai restaurants and data was plotted on the map for the neighborhoods with </a:t>
            </a:r>
            <a:r>
              <a:rPr lang="en-US" sz="1425" dirty="0" err="1">
                <a:solidFill>
                  <a:schemeClr val="tx1">
                    <a:lumMod val="75000"/>
                    <a:lumOff val="25000"/>
                  </a:schemeClr>
                </a:solidFill>
              </a:rPr>
              <a:t>thai</a:t>
            </a:r>
            <a:r>
              <a:rPr lang="en-US" sz="1425" dirty="0">
                <a:solidFill>
                  <a:schemeClr val="tx1">
                    <a:lumMod val="75000"/>
                    <a:lumOff val="25000"/>
                  </a:schemeClr>
                </a:solidFill>
              </a:rPr>
              <a:t> restaurants</a:t>
            </a:r>
            <a:endParaRPr lang="en-US" sz="1425" dirty="0">
              <a:solidFill>
                <a:schemeClr val="tx1">
                  <a:lumMod val="75000"/>
                  <a:lumOff val="25000"/>
                </a:schemeClr>
              </a:solidFill>
              <a:effectLst/>
            </a:endParaRPr>
          </a:p>
          <a:p>
            <a:pPr marL="457200" defTabSz="685800">
              <a:spcAft>
                <a:spcPts val="800"/>
              </a:spcAft>
              <a:buFont typeface="Calibri" panose="020F0502020204030204" pitchFamily="34" charset="0"/>
            </a:pPr>
            <a:endParaRPr lang="en-US" sz="1425" dirty="0">
              <a:solidFill>
                <a:schemeClr val="tx1">
                  <a:lumMod val="75000"/>
                  <a:lumOff val="25000"/>
                </a:schemeClr>
              </a:solidFill>
              <a:effectLst/>
            </a:endParaRPr>
          </a:p>
        </p:txBody>
      </p:sp>
      <p:pic>
        <p:nvPicPr>
          <p:cNvPr id="10" name="Picture 9">
            <a:extLst>
              <a:ext uri="{FF2B5EF4-FFF2-40B4-BE49-F238E27FC236}">
                <a16:creationId xmlns:a16="http://schemas.microsoft.com/office/drawing/2014/main" id="{45396BD2-6C5D-4CA2-92C9-342A48E77DE6}"/>
              </a:ext>
            </a:extLst>
          </p:cNvPr>
          <p:cNvPicPr>
            <a:picLocks noChangeAspect="1"/>
          </p:cNvPicPr>
          <p:nvPr/>
        </p:nvPicPr>
        <p:blipFill>
          <a:blip r:embed="rId2"/>
          <a:stretch>
            <a:fillRect/>
          </a:stretch>
        </p:blipFill>
        <p:spPr>
          <a:xfrm>
            <a:off x="1848651" y="1976608"/>
            <a:ext cx="5277772" cy="1654725"/>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B75AE0C8-A8A4-4267-992D-F178F939E255}"/>
              </a:ext>
            </a:extLst>
          </p:cNvPr>
          <p:cNvPicPr>
            <a:picLocks noChangeAspect="1"/>
          </p:cNvPicPr>
          <p:nvPr/>
        </p:nvPicPr>
        <p:blipFill>
          <a:blip r:embed="rId3"/>
          <a:stretch>
            <a:fillRect/>
          </a:stretch>
        </p:blipFill>
        <p:spPr>
          <a:xfrm>
            <a:off x="2161363" y="3796855"/>
            <a:ext cx="4652348" cy="2356172"/>
          </a:xfrm>
          <a:prstGeom prst="rect">
            <a:avLst/>
          </a:prstGeom>
        </p:spPr>
      </p:pic>
    </p:spTree>
    <p:extLst>
      <p:ext uri="{BB962C8B-B14F-4D97-AF65-F5344CB8AC3E}">
        <p14:creationId xmlns:p14="http://schemas.microsoft.com/office/powerpoint/2010/main" val="2986982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92D56-D0CE-4729-A325-31372B7FC776}"/>
              </a:ext>
            </a:extLst>
          </p:cNvPr>
          <p:cNvSpPr txBox="1">
            <a:spLocks/>
          </p:cNvSpPr>
          <p:nvPr/>
        </p:nvSpPr>
        <p:spPr>
          <a:xfrm>
            <a:off x="-572237" y="304990"/>
            <a:ext cx="9899118" cy="1093158"/>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lgn="ctr">
              <a:spcAft>
                <a:spcPts val="800"/>
              </a:spcAft>
            </a:pPr>
            <a:r>
              <a:rPr lang="en-US" sz="2400" i="0" kern="1200" spc="-38" baseline="0" dirty="0">
                <a:latin typeface="+mj-lt"/>
                <a:ea typeface="+mj-ea"/>
                <a:cs typeface="+mj-cs"/>
              </a:rPr>
              <a:t>Methodology – </a:t>
            </a:r>
            <a:r>
              <a:rPr lang="en-US" sz="2400" dirty="0"/>
              <a:t>Data Preparation for Machine Learning</a:t>
            </a:r>
            <a:endParaRPr lang="en-US" sz="2400" i="0" kern="1200" spc="-38" baseline="0" dirty="0">
              <a:latin typeface="+mj-lt"/>
              <a:ea typeface="+mj-ea"/>
              <a:cs typeface="+mj-cs"/>
            </a:endParaRPr>
          </a:p>
          <a:p>
            <a:endParaRPr lang="en-US" i="0" kern="1200" spc="-38" baseline="0" dirty="0">
              <a:latin typeface="+mj-lt"/>
              <a:ea typeface="+mj-ea"/>
              <a:cs typeface="+mj-cs"/>
            </a:endParaRPr>
          </a:p>
        </p:txBody>
      </p:sp>
      <p:sp>
        <p:nvSpPr>
          <p:cNvPr id="8" name="TextBox 7">
            <a:extLst>
              <a:ext uri="{FF2B5EF4-FFF2-40B4-BE49-F238E27FC236}">
                <a16:creationId xmlns:a16="http://schemas.microsoft.com/office/drawing/2014/main" id="{F8282C28-5DC9-4C31-8624-5E5804FDC639}"/>
              </a:ext>
            </a:extLst>
          </p:cNvPr>
          <p:cNvSpPr txBox="1"/>
          <p:nvPr/>
        </p:nvSpPr>
        <p:spPr>
          <a:xfrm>
            <a:off x="663677" y="1237431"/>
            <a:ext cx="7884488" cy="721155"/>
          </a:xfrm>
          <a:prstGeom prst="rect">
            <a:avLst/>
          </a:prstGeom>
        </p:spPr>
        <p:txBody>
          <a:bodyPr vert="horz" lIns="0" tIns="45720" rIns="0" bIns="45720" rtlCol="0">
            <a:normAutofit fontScale="92500" lnSpcReduction="20000"/>
          </a:bodyPr>
          <a:lstStyle/>
          <a:p>
            <a:pPr marL="457200" defTabSz="685800">
              <a:spcAft>
                <a:spcPts val="800"/>
              </a:spcAft>
              <a:buFont typeface="Calibri" panose="020F0502020204030204" pitchFamily="34" charset="0"/>
            </a:pPr>
            <a:r>
              <a:rPr lang="en-US" sz="1425" dirty="0">
                <a:solidFill>
                  <a:schemeClr val="tx1">
                    <a:lumMod val="75000"/>
                    <a:lumOff val="25000"/>
                  </a:schemeClr>
                </a:solidFill>
              </a:rPr>
              <a:t>Machine learning cannot be applied to the categorical data; thus the data needs to be transformed into numerical data using different technique. One such technique is called One Hot Encoding which helped convert the venues occurrence to frequency and how many venues were in each neighborhood</a:t>
            </a:r>
            <a:endParaRPr lang="en-US" sz="1425" dirty="0">
              <a:solidFill>
                <a:schemeClr val="tx1">
                  <a:lumMod val="75000"/>
                  <a:lumOff val="25000"/>
                </a:schemeClr>
              </a:solidFill>
              <a:effectLst/>
            </a:endParaRPr>
          </a:p>
          <a:p>
            <a:pPr marL="457200" defTabSz="685800">
              <a:spcAft>
                <a:spcPts val="800"/>
              </a:spcAft>
              <a:buFont typeface="Calibri" panose="020F0502020204030204" pitchFamily="34" charset="0"/>
            </a:pPr>
            <a:endParaRPr lang="en-US" sz="1425" dirty="0">
              <a:solidFill>
                <a:schemeClr val="tx1">
                  <a:lumMod val="75000"/>
                  <a:lumOff val="25000"/>
                </a:schemeClr>
              </a:solidFill>
              <a:effectLst/>
            </a:endParaRPr>
          </a:p>
        </p:txBody>
      </p:sp>
      <p:pic>
        <p:nvPicPr>
          <p:cNvPr id="10" name="Picture 9">
            <a:extLst>
              <a:ext uri="{FF2B5EF4-FFF2-40B4-BE49-F238E27FC236}">
                <a16:creationId xmlns:a16="http://schemas.microsoft.com/office/drawing/2014/main" id="{66BDB005-5153-4A1B-B75E-AE4FDCB14C8A}"/>
              </a:ext>
            </a:extLst>
          </p:cNvPr>
          <p:cNvPicPr>
            <a:picLocks noChangeAspect="1"/>
          </p:cNvPicPr>
          <p:nvPr/>
        </p:nvPicPr>
        <p:blipFill>
          <a:blip r:embed="rId2"/>
          <a:stretch>
            <a:fillRect/>
          </a:stretch>
        </p:blipFill>
        <p:spPr>
          <a:xfrm>
            <a:off x="1554480" y="2065050"/>
            <a:ext cx="6268065" cy="1672348"/>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BD41DEC6-F4C1-4250-9D7D-66776B4DB59B}"/>
              </a:ext>
            </a:extLst>
          </p:cNvPr>
          <p:cNvPicPr>
            <a:picLocks noChangeAspect="1"/>
          </p:cNvPicPr>
          <p:nvPr/>
        </p:nvPicPr>
        <p:blipFill>
          <a:blip r:embed="rId3"/>
          <a:stretch>
            <a:fillRect/>
          </a:stretch>
        </p:blipFill>
        <p:spPr>
          <a:xfrm>
            <a:off x="784614" y="4140284"/>
            <a:ext cx="7763551" cy="1518262"/>
          </a:xfrm>
          <a:prstGeom prst="rect">
            <a:avLst/>
          </a:prstGeom>
          <a:ln>
            <a:solidFill>
              <a:schemeClr val="bg1">
                <a:lumMod val="75000"/>
              </a:schemeClr>
            </a:solidFill>
          </a:ln>
        </p:spPr>
      </p:pic>
    </p:spTree>
    <p:extLst>
      <p:ext uri="{BB962C8B-B14F-4D97-AF65-F5344CB8AC3E}">
        <p14:creationId xmlns:p14="http://schemas.microsoft.com/office/powerpoint/2010/main" val="650036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A3971D-939E-4204-A07F-8EE2621FBB7A}"/>
              </a:ext>
            </a:extLst>
          </p:cNvPr>
          <p:cNvSpPr txBox="1">
            <a:spLocks/>
          </p:cNvSpPr>
          <p:nvPr/>
        </p:nvSpPr>
        <p:spPr>
          <a:xfrm>
            <a:off x="-1" y="304990"/>
            <a:ext cx="8943423" cy="1093158"/>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lgn="ctr">
              <a:spcAft>
                <a:spcPts val="800"/>
              </a:spcAft>
            </a:pPr>
            <a:r>
              <a:rPr lang="en-US" sz="3200" i="0" kern="1200" spc="-38" baseline="0" dirty="0">
                <a:latin typeface="+mj-lt"/>
                <a:ea typeface="+mj-ea"/>
                <a:cs typeface="+mj-cs"/>
              </a:rPr>
              <a:t>Methodology – </a:t>
            </a:r>
            <a:r>
              <a:rPr lang="en-US" sz="3200" dirty="0" err="1"/>
              <a:t>Kmeans</a:t>
            </a:r>
            <a:r>
              <a:rPr lang="en-US" sz="3200" dirty="0"/>
              <a:t> Clustering</a:t>
            </a:r>
            <a:endParaRPr lang="en-US" sz="3200" i="0" kern="1200" spc="-38" baseline="0" dirty="0">
              <a:latin typeface="+mj-lt"/>
              <a:ea typeface="+mj-ea"/>
              <a:cs typeface="+mj-cs"/>
            </a:endParaRPr>
          </a:p>
          <a:p>
            <a:endParaRPr lang="en-US" i="0" kern="1200" spc="-38" baseline="0" dirty="0">
              <a:latin typeface="+mj-lt"/>
              <a:ea typeface="+mj-ea"/>
              <a:cs typeface="+mj-cs"/>
            </a:endParaRPr>
          </a:p>
        </p:txBody>
      </p:sp>
      <p:sp>
        <p:nvSpPr>
          <p:cNvPr id="5" name="TextBox 4">
            <a:extLst>
              <a:ext uri="{FF2B5EF4-FFF2-40B4-BE49-F238E27FC236}">
                <a16:creationId xmlns:a16="http://schemas.microsoft.com/office/drawing/2014/main" id="{94F46F2E-5953-404E-B173-AADB3B479724}"/>
              </a:ext>
            </a:extLst>
          </p:cNvPr>
          <p:cNvSpPr txBox="1"/>
          <p:nvPr/>
        </p:nvSpPr>
        <p:spPr>
          <a:xfrm>
            <a:off x="488170" y="1791970"/>
            <a:ext cx="7967079" cy="856840"/>
          </a:xfrm>
          <a:prstGeom prst="rect">
            <a:avLst/>
          </a:prstGeom>
        </p:spPr>
        <p:txBody>
          <a:bodyPr vert="horz" lIns="0" tIns="45720" rIns="0" bIns="45720" rtlCol="0">
            <a:normAutofit fontScale="92500" lnSpcReduction="20000"/>
          </a:bodyPr>
          <a:lstStyle/>
          <a:p>
            <a:pPr marL="457200" defTabSz="685800">
              <a:spcAft>
                <a:spcPts val="800"/>
              </a:spcAft>
              <a:buFont typeface="Calibri" panose="020F0502020204030204" pitchFamily="34" charset="0"/>
            </a:pPr>
            <a:r>
              <a:rPr lang="en-US" sz="1425" dirty="0" err="1">
                <a:solidFill>
                  <a:schemeClr val="tx1">
                    <a:lumMod val="75000"/>
                    <a:lumOff val="25000"/>
                  </a:schemeClr>
                </a:solidFill>
              </a:rPr>
              <a:t>Kmeans</a:t>
            </a:r>
            <a:r>
              <a:rPr lang="en-US" sz="1425" dirty="0">
                <a:solidFill>
                  <a:schemeClr val="tx1">
                    <a:lumMod val="75000"/>
                    <a:lumOff val="25000"/>
                  </a:schemeClr>
                </a:solidFill>
              </a:rPr>
              <a:t> clustering is an unsupervised machine learning algorithms that </a:t>
            </a:r>
            <a:r>
              <a:rPr lang="en-GB" sz="1400" dirty="0">
                <a:solidFill>
                  <a:schemeClr val="tx1">
                    <a:lumMod val="75000"/>
                    <a:lumOff val="25000"/>
                  </a:schemeClr>
                </a:solidFill>
              </a:rPr>
              <a:t>groups together a set of objects in a way that objects in the same cluster are more similar to each other than to objects in other clusters</a:t>
            </a:r>
            <a:r>
              <a:rPr lang="en-US" sz="1400" dirty="0">
                <a:solidFill>
                  <a:schemeClr val="tx1">
                    <a:lumMod val="75000"/>
                    <a:lumOff val="25000"/>
                  </a:schemeClr>
                </a:solidFill>
              </a:rPr>
              <a:t>. </a:t>
            </a:r>
            <a:r>
              <a:rPr lang="en-US" sz="1400" dirty="0" err="1">
                <a:solidFill>
                  <a:schemeClr val="tx1">
                    <a:lumMod val="75000"/>
                    <a:lumOff val="25000"/>
                  </a:schemeClr>
                </a:solidFill>
              </a:rPr>
              <a:t>Kmeans</a:t>
            </a:r>
            <a:r>
              <a:rPr lang="en-US" sz="1400" dirty="0">
                <a:solidFill>
                  <a:schemeClr val="tx1">
                    <a:lumMod val="75000"/>
                    <a:lumOff val="25000"/>
                  </a:schemeClr>
                </a:solidFill>
              </a:rPr>
              <a:t> clustering was used to cluster the neighborhoods that has similar averages for Thai restaurants in that particular neighborhood</a:t>
            </a:r>
          </a:p>
          <a:p>
            <a:pPr marL="457200" defTabSz="685800">
              <a:spcAft>
                <a:spcPts val="800"/>
              </a:spcAft>
              <a:buFont typeface="Calibri" panose="020F0502020204030204" pitchFamily="34" charset="0"/>
            </a:pPr>
            <a:endParaRPr lang="en-US" sz="1425" dirty="0">
              <a:solidFill>
                <a:schemeClr val="tx1">
                  <a:lumMod val="75000"/>
                  <a:lumOff val="25000"/>
                </a:schemeClr>
              </a:solidFill>
              <a:effectLst/>
            </a:endParaRPr>
          </a:p>
        </p:txBody>
      </p:sp>
      <p:pic>
        <p:nvPicPr>
          <p:cNvPr id="7" name="Picture 6">
            <a:extLst>
              <a:ext uri="{FF2B5EF4-FFF2-40B4-BE49-F238E27FC236}">
                <a16:creationId xmlns:a16="http://schemas.microsoft.com/office/drawing/2014/main" id="{F75F7205-FDE9-418E-BCCD-582006BA6EA9}"/>
              </a:ext>
            </a:extLst>
          </p:cNvPr>
          <p:cNvPicPr>
            <a:picLocks noChangeAspect="1"/>
          </p:cNvPicPr>
          <p:nvPr/>
        </p:nvPicPr>
        <p:blipFill>
          <a:blip r:embed="rId2"/>
          <a:stretch>
            <a:fillRect/>
          </a:stretch>
        </p:blipFill>
        <p:spPr>
          <a:xfrm>
            <a:off x="215326" y="3182830"/>
            <a:ext cx="8713348" cy="1861034"/>
          </a:xfrm>
          <a:prstGeom prst="rect">
            <a:avLst/>
          </a:prstGeom>
          <a:ln>
            <a:solidFill>
              <a:schemeClr val="bg1">
                <a:lumMod val="75000"/>
              </a:schemeClr>
            </a:solidFill>
          </a:ln>
        </p:spPr>
      </p:pic>
    </p:spTree>
    <p:extLst>
      <p:ext uri="{BB962C8B-B14F-4D97-AF65-F5344CB8AC3E}">
        <p14:creationId xmlns:p14="http://schemas.microsoft.com/office/powerpoint/2010/main" val="2316539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4BF1324-958C-4D9D-8F7C-E8A68C8B4FED}"/>
              </a:ext>
            </a:extLst>
          </p:cNvPr>
          <p:cNvSpPr txBox="1">
            <a:spLocks/>
          </p:cNvSpPr>
          <p:nvPr/>
        </p:nvSpPr>
        <p:spPr>
          <a:xfrm>
            <a:off x="0" y="771039"/>
            <a:ext cx="8943423" cy="1093158"/>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lgn="ctr">
              <a:spcAft>
                <a:spcPts val="800"/>
              </a:spcAft>
            </a:pPr>
            <a:r>
              <a:rPr lang="en-US" sz="3200" i="0" kern="1200" spc="-38" baseline="0" dirty="0">
                <a:latin typeface="+mj-lt"/>
                <a:ea typeface="+mj-ea"/>
                <a:cs typeface="+mj-cs"/>
              </a:rPr>
              <a:t>Methodology – </a:t>
            </a:r>
            <a:r>
              <a:rPr lang="en-US" sz="3200" dirty="0"/>
              <a:t>Merged </a:t>
            </a:r>
            <a:r>
              <a:rPr lang="en-US" sz="3200" dirty="0" err="1"/>
              <a:t>Dataframe</a:t>
            </a:r>
            <a:r>
              <a:rPr lang="en-US" sz="3200" dirty="0"/>
              <a:t> with Venues and Clusters</a:t>
            </a:r>
            <a:endParaRPr lang="en-US" sz="3200" i="0" kern="1200" spc="-38" baseline="0" dirty="0">
              <a:latin typeface="+mj-lt"/>
              <a:ea typeface="+mj-ea"/>
              <a:cs typeface="+mj-cs"/>
            </a:endParaRPr>
          </a:p>
          <a:p>
            <a:endParaRPr lang="en-US" i="0" kern="1200" spc="-38" baseline="0" dirty="0">
              <a:latin typeface="+mj-lt"/>
              <a:ea typeface="+mj-ea"/>
              <a:cs typeface="+mj-cs"/>
            </a:endParaRPr>
          </a:p>
        </p:txBody>
      </p:sp>
      <p:sp>
        <p:nvSpPr>
          <p:cNvPr id="5" name="TextBox 4">
            <a:extLst>
              <a:ext uri="{FF2B5EF4-FFF2-40B4-BE49-F238E27FC236}">
                <a16:creationId xmlns:a16="http://schemas.microsoft.com/office/drawing/2014/main" id="{5AE5B272-E104-4130-9BEA-CD2F364C92A8}"/>
              </a:ext>
            </a:extLst>
          </p:cNvPr>
          <p:cNvSpPr txBox="1"/>
          <p:nvPr/>
        </p:nvSpPr>
        <p:spPr>
          <a:xfrm>
            <a:off x="488171" y="1508801"/>
            <a:ext cx="7967079" cy="856840"/>
          </a:xfrm>
          <a:prstGeom prst="rect">
            <a:avLst/>
          </a:prstGeom>
        </p:spPr>
        <p:txBody>
          <a:bodyPr vert="horz" lIns="0" tIns="45720" rIns="0" bIns="45720" rtlCol="0">
            <a:normAutofit/>
          </a:bodyPr>
          <a:lstStyle/>
          <a:p>
            <a:pPr marL="457200" defTabSz="685800">
              <a:spcAft>
                <a:spcPts val="800"/>
              </a:spcAft>
              <a:buFont typeface="Calibri" panose="020F0502020204030204" pitchFamily="34" charset="0"/>
            </a:pPr>
            <a:r>
              <a:rPr lang="en-GB" sz="1600" b="0" i="0" dirty="0">
                <a:solidFill>
                  <a:srgbClr val="000000"/>
                </a:solidFill>
                <a:effectLst/>
                <a:latin typeface="Helvetica Neue"/>
              </a:rPr>
              <a:t>We then created a new </a:t>
            </a:r>
            <a:r>
              <a:rPr lang="en-GB" sz="1600" b="0" i="0" dirty="0" err="1">
                <a:solidFill>
                  <a:srgbClr val="000000"/>
                </a:solidFill>
                <a:effectLst/>
                <a:latin typeface="Helvetica Neue"/>
              </a:rPr>
              <a:t>dataframe</a:t>
            </a:r>
            <a:r>
              <a:rPr lang="en-GB" sz="1600" b="0" i="0" dirty="0">
                <a:solidFill>
                  <a:srgbClr val="000000"/>
                </a:solidFill>
                <a:effectLst/>
                <a:latin typeface="Helvetica Neue"/>
              </a:rPr>
              <a:t> that includes the cluster as well as the top 10 venues for each </a:t>
            </a:r>
            <a:r>
              <a:rPr lang="en-GB" sz="1600" b="0" i="0" dirty="0" err="1">
                <a:solidFill>
                  <a:srgbClr val="000000"/>
                </a:solidFill>
                <a:effectLst/>
                <a:latin typeface="Helvetica Neue"/>
              </a:rPr>
              <a:t>neighborhood</a:t>
            </a:r>
            <a:r>
              <a:rPr lang="en-GB" sz="1600" b="0" i="0" dirty="0">
                <a:solidFill>
                  <a:srgbClr val="000000"/>
                </a:solidFill>
                <a:effectLst/>
                <a:latin typeface="Helvetica Neue"/>
              </a:rPr>
              <a:t>.</a:t>
            </a:r>
            <a:endParaRPr lang="en-US" sz="1425" dirty="0">
              <a:solidFill>
                <a:schemeClr val="tx1">
                  <a:lumMod val="75000"/>
                  <a:lumOff val="25000"/>
                </a:schemeClr>
              </a:solidFill>
              <a:effectLst/>
            </a:endParaRPr>
          </a:p>
        </p:txBody>
      </p:sp>
      <p:pic>
        <p:nvPicPr>
          <p:cNvPr id="7" name="Picture 6">
            <a:extLst>
              <a:ext uri="{FF2B5EF4-FFF2-40B4-BE49-F238E27FC236}">
                <a16:creationId xmlns:a16="http://schemas.microsoft.com/office/drawing/2014/main" id="{484BB477-D10A-404F-BCFA-5CE9F3D073F2}"/>
              </a:ext>
            </a:extLst>
          </p:cNvPr>
          <p:cNvPicPr>
            <a:picLocks noChangeAspect="1"/>
          </p:cNvPicPr>
          <p:nvPr/>
        </p:nvPicPr>
        <p:blipFill>
          <a:blip r:embed="rId2"/>
          <a:stretch>
            <a:fillRect/>
          </a:stretch>
        </p:blipFill>
        <p:spPr>
          <a:xfrm>
            <a:off x="648929" y="3151431"/>
            <a:ext cx="7846142" cy="2319218"/>
          </a:xfrm>
          <a:prstGeom prst="rect">
            <a:avLst/>
          </a:prstGeom>
          <a:ln>
            <a:solidFill>
              <a:schemeClr val="bg1">
                <a:lumMod val="65000"/>
              </a:schemeClr>
            </a:solidFill>
          </a:ln>
        </p:spPr>
      </p:pic>
    </p:spTree>
    <p:extLst>
      <p:ext uri="{BB962C8B-B14F-4D97-AF65-F5344CB8AC3E}">
        <p14:creationId xmlns:p14="http://schemas.microsoft.com/office/powerpoint/2010/main" val="2576968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6E9309-2648-44B0-875B-A189AA40FC71}"/>
              </a:ext>
            </a:extLst>
          </p:cNvPr>
          <p:cNvSpPr txBox="1">
            <a:spLocks/>
          </p:cNvSpPr>
          <p:nvPr/>
        </p:nvSpPr>
        <p:spPr>
          <a:xfrm>
            <a:off x="-1" y="304990"/>
            <a:ext cx="8943423" cy="1093158"/>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lgn="ctr">
              <a:spcAft>
                <a:spcPts val="800"/>
              </a:spcAft>
            </a:pPr>
            <a:r>
              <a:rPr lang="en-US" sz="3200" i="0" kern="1200" spc="-38" baseline="0" dirty="0">
                <a:latin typeface="+mj-lt"/>
                <a:ea typeface="+mj-ea"/>
                <a:cs typeface="+mj-cs"/>
              </a:rPr>
              <a:t>Methodology – </a:t>
            </a:r>
            <a:r>
              <a:rPr lang="en-US" sz="3200" dirty="0"/>
              <a:t>Cluster Visualization</a:t>
            </a:r>
            <a:endParaRPr lang="en-US" sz="3200" i="0" kern="1200" spc="-38" baseline="0" dirty="0">
              <a:latin typeface="+mj-lt"/>
              <a:ea typeface="+mj-ea"/>
              <a:cs typeface="+mj-cs"/>
            </a:endParaRPr>
          </a:p>
          <a:p>
            <a:endParaRPr lang="en-US" i="0" kern="1200" spc="-38" baseline="0" dirty="0">
              <a:latin typeface="+mj-lt"/>
              <a:ea typeface="+mj-ea"/>
              <a:cs typeface="+mj-cs"/>
            </a:endParaRPr>
          </a:p>
        </p:txBody>
      </p:sp>
      <p:sp>
        <p:nvSpPr>
          <p:cNvPr id="5" name="TextBox 4">
            <a:extLst>
              <a:ext uri="{FF2B5EF4-FFF2-40B4-BE49-F238E27FC236}">
                <a16:creationId xmlns:a16="http://schemas.microsoft.com/office/drawing/2014/main" id="{48C801C3-B655-40FB-BDEB-42DA09ABCF93}"/>
              </a:ext>
            </a:extLst>
          </p:cNvPr>
          <p:cNvSpPr txBox="1"/>
          <p:nvPr/>
        </p:nvSpPr>
        <p:spPr>
          <a:xfrm>
            <a:off x="488170" y="1398148"/>
            <a:ext cx="7967079" cy="856840"/>
          </a:xfrm>
          <a:prstGeom prst="rect">
            <a:avLst/>
          </a:prstGeom>
        </p:spPr>
        <p:txBody>
          <a:bodyPr vert="horz" lIns="0" tIns="45720" rIns="0" bIns="45720" rtlCol="0">
            <a:normAutofit fontScale="85000" lnSpcReduction="10000"/>
          </a:bodyPr>
          <a:lstStyle/>
          <a:p>
            <a:pPr marL="457200" defTabSz="685800">
              <a:spcAft>
                <a:spcPts val="800"/>
              </a:spcAft>
              <a:buFont typeface="Calibri" panose="020F0502020204030204" pitchFamily="34" charset="0"/>
            </a:pPr>
            <a:r>
              <a:rPr lang="en-US" sz="1425" dirty="0">
                <a:solidFill>
                  <a:schemeClr val="tx1">
                    <a:lumMod val="75000"/>
                    <a:lumOff val="25000"/>
                  </a:schemeClr>
                </a:solidFill>
              </a:rPr>
              <a:t>The resulting clusters were then visualized as bar plot using seaborn library to show average number of Thai </a:t>
            </a:r>
            <a:r>
              <a:rPr lang="en-US" sz="1425" dirty="0" err="1">
                <a:solidFill>
                  <a:schemeClr val="tx1">
                    <a:lumMod val="75000"/>
                    <a:lumOff val="25000"/>
                  </a:schemeClr>
                </a:solidFill>
              </a:rPr>
              <a:t>resturants</a:t>
            </a:r>
            <a:r>
              <a:rPr lang="en-US" sz="1425" dirty="0">
                <a:solidFill>
                  <a:schemeClr val="tx1">
                    <a:lumMod val="75000"/>
                    <a:lumOff val="25000"/>
                  </a:schemeClr>
                </a:solidFill>
              </a:rPr>
              <a:t> in each cluster within Manhattan. We can see that most of the Thai restaurants are in cluster 0. Interpreting the plot, we can see that the most optimum cluster to open the </a:t>
            </a:r>
            <a:r>
              <a:rPr lang="en-US" sz="1425" dirty="0" err="1">
                <a:solidFill>
                  <a:schemeClr val="tx1">
                    <a:lumMod val="75000"/>
                    <a:lumOff val="25000"/>
                  </a:schemeClr>
                </a:solidFill>
              </a:rPr>
              <a:t>thai</a:t>
            </a:r>
            <a:r>
              <a:rPr lang="en-US" sz="1425" dirty="0">
                <a:solidFill>
                  <a:schemeClr val="tx1">
                    <a:lumMod val="75000"/>
                    <a:lumOff val="25000"/>
                  </a:schemeClr>
                </a:solidFill>
              </a:rPr>
              <a:t> restaurant are cluster number 2 or number 4. As per initial requirement, the entrepreneur needed to invest safely in an area with less competition.</a:t>
            </a:r>
            <a:endParaRPr lang="en-US" sz="1400" dirty="0">
              <a:solidFill>
                <a:schemeClr val="tx1">
                  <a:lumMod val="75000"/>
                  <a:lumOff val="25000"/>
                </a:schemeClr>
              </a:solidFill>
            </a:endParaRPr>
          </a:p>
          <a:p>
            <a:pPr marL="457200" defTabSz="685800">
              <a:spcAft>
                <a:spcPts val="800"/>
              </a:spcAft>
              <a:buFont typeface="Calibri" panose="020F0502020204030204" pitchFamily="34" charset="0"/>
            </a:pPr>
            <a:endParaRPr lang="en-US" sz="1425" dirty="0">
              <a:solidFill>
                <a:schemeClr val="tx1">
                  <a:lumMod val="75000"/>
                  <a:lumOff val="25000"/>
                </a:schemeClr>
              </a:solidFill>
              <a:effectLst/>
            </a:endParaRPr>
          </a:p>
        </p:txBody>
      </p:sp>
      <p:pic>
        <p:nvPicPr>
          <p:cNvPr id="7" name="Picture 6">
            <a:extLst>
              <a:ext uri="{FF2B5EF4-FFF2-40B4-BE49-F238E27FC236}">
                <a16:creationId xmlns:a16="http://schemas.microsoft.com/office/drawing/2014/main" id="{B47D9B6B-3422-4CBB-904B-0AF47EC80D51}"/>
              </a:ext>
            </a:extLst>
          </p:cNvPr>
          <p:cNvPicPr>
            <a:picLocks noChangeAspect="1"/>
          </p:cNvPicPr>
          <p:nvPr/>
        </p:nvPicPr>
        <p:blipFill>
          <a:blip r:embed="rId2"/>
          <a:stretch>
            <a:fillRect/>
          </a:stretch>
        </p:blipFill>
        <p:spPr>
          <a:xfrm>
            <a:off x="1680640" y="2434100"/>
            <a:ext cx="5469378" cy="3822073"/>
          </a:xfrm>
          <a:prstGeom prst="rect">
            <a:avLst/>
          </a:prstGeom>
          <a:ln>
            <a:solidFill>
              <a:schemeClr val="bg1">
                <a:lumMod val="75000"/>
              </a:schemeClr>
            </a:solidFill>
          </a:ln>
        </p:spPr>
      </p:pic>
    </p:spTree>
    <p:extLst>
      <p:ext uri="{BB962C8B-B14F-4D97-AF65-F5344CB8AC3E}">
        <p14:creationId xmlns:p14="http://schemas.microsoft.com/office/powerpoint/2010/main" val="2617872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A301CF-C9A6-48AB-83A0-5A5519EC8077}"/>
              </a:ext>
            </a:extLst>
          </p:cNvPr>
          <p:cNvSpPr txBox="1">
            <a:spLocks/>
          </p:cNvSpPr>
          <p:nvPr/>
        </p:nvSpPr>
        <p:spPr>
          <a:xfrm>
            <a:off x="-1" y="304990"/>
            <a:ext cx="8943423" cy="1093158"/>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lgn="ctr">
              <a:spcAft>
                <a:spcPts val="800"/>
              </a:spcAft>
            </a:pPr>
            <a:r>
              <a:rPr lang="en-US" sz="3200" i="0" kern="1200" spc="-38" baseline="0" dirty="0">
                <a:latin typeface="+mj-lt"/>
                <a:ea typeface="+mj-ea"/>
                <a:cs typeface="+mj-cs"/>
              </a:rPr>
              <a:t>Results</a:t>
            </a:r>
          </a:p>
          <a:p>
            <a:endParaRPr lang="en-US" i="0" kern="1200" spc="-38" baseline="0" dirty="0">
              <a:latin typeface="+mj-lt"/>
              <a:ea typeface="+mj-ea"/>
              <a:cs typeface="+mj-cs"/>
            </a:endParaRPr>
          </a:p>
        </p:txBody>
      </p:sp>
      <p:sp>
        <p:nvSpPr>
          <p:cNvPr id="5" name="TextBox 4">
            <a:extLst>
              <a:ext uri="{FF2B5EF4-FFF2-40B4-BE49-F238E27FC236}">
                <a16:creationId xmlns:a16="http://schemas.microsoft.com/office/drawing/2014/main" id="{DE2539BB-5494-472C-B062-0576D9C20E81}"/>
              </a:ext>
            </a:extLst>
          </p:cNvPr>
          <p:cNvSpPr txBox="1"/>
          <p:nvPr/>
        </p:nvSpPr>
        <p:spPr>
          <a:xfrm>
            <a:off x="588460" y="1162173"/>
            <a:ext cx="7967079" cy="4105951"/>
          </a:xfrm>
          <a:prstGeom prst="rect">
            <a:avLst/>
          </a:prstGeom>
        </p:spPr>
        <p:txBody>
          <a:bodyPr vert="horz" lIns="0" tIns="45720" rIns="0" bIns="45720" rtlCol="0">
            <a:normAutofit/>
          </a:bodyPr>
          <a:lstStyle/>
          <a:p>
            <a:pPr marL="742950" indent="-285750" defTabSz="685800">
              <a:spcAft>
                <a:spcPts val="800"/>
              </a:spcAft>
              <a:buFont typeface="Arial" panose="020B0604020202020204" pitchFamily="34" charset="0"/>
              <a:buChar char="•"/>
            </a:pPr>
            <a:r>
              <a:rPr lang="en-US" sz="1425" dirty="0" err="1">
                <a:solidFill>
                  <a:schemeClr val="tx1">
                    <a:lumMod val="75000"/>
                    <a:lumOff val="25000"/>
                  </a:schemeClr>
                </a:solidFill>
              </a:rPr>
              <a:t>Datascience</a:t>
            </a:r>
            <a:r>
              <a:rPr lang="en-US" sz="1425" dirty="0">
                <a:solidFill>
                  <a:schemeClr val="tx1">
                    <a:lumMod val="75000"/>
                    <a:lumOff val="25000"/>
                  </a:schemeClr>
                </a:solidFill>
              </a:rPr>
              <a:t> methodology proved effective in recommending areas for opening a Thai Resturant with high probability of good return on investment.</a:t>
            </a:r>
          </a:p>
          <a:p>
            <a:pPr marL="742950" indent="-285750" defTabSz="685800">
              <a:spcAft>
                <a:spcPts val="800"/>
              </a:spcAft>
              <a:buFont typeface="Arial" panose="020B0604020202020204" pitchFamily="34" charset="0"/>
              <a:buChar char="•"/>
            </a:pPr>
            <a:r>
              <a:rPr lang="en-US" sz="1425" dirty="0">
                <a:solidFill>
                  <a:schemeClr val="tx1">
                    <a:lumMod val="75000"/>
                    <a:lumOff val="25000"/>
                  </a:schemeClr>
                </a:solidFill>
              </a:rPr>
              <a:t>The exercise showed how data can be scraped from a website and used in python environment for data analysis, visualization and applying machine learning</a:t>
            </a:r>
          </a:p>
          <a:p>
            <a:pPr marL="742950" indent="-285750" defTabSz="685800">
              <a:spcAft>
                <a:spcPts val="800"/>
              </a:spcAft>
              <a:buFont typeface="Arial" panose="020B0604020202020204" pitchFamily="34" charset="0"/>
              <a:buChar char="•"/>
            </a:pPr>
            <a:r>
              <a:rPr lang="en-US" sz="1425" dirty="0">
                <a:solidFill>
                  <a:schemeClr val="tx1">
                    <a:lumMod val="75000"/>
                    <a:lumOff val="25000"/>
                  </a:schemeClr>
                </a:solidFill>
              </a:rPr>
              <a:t>Data visualization provided excellent methods of graphically representing the data and using seaborn library and geospatial data was effectively visualized using the folium library.</a:t>
            </a:r>
          </a:p>
          <a:p>
            <a:pPr marL="742950" indent="-285750" defTabSz="685800">
              <a:spcAft>
                <a:spcPts val="800"/>
              </a:spcAft>
              <a:buFont typeface="Arial" panose="020B0604020202020204" pitchFamily="34" charset="0"/>
              <a:buChar char="•"/>
            </a:pPr>
            <a:r>
              <a:rPr lang="en-US" sz="1425" dirty="0" err="1">
                <a:solidFill>
                  <a:schemeClr val="tx1">
                    <a:lumMod val="75000"/>
                    <a:lumOff val="25000"/>
                  </a:schemeClr>
                </a:solidFill>
              </a:rPr>
              <a:t>Kmeans</a:t>
            </a:r>
            <a:r>
              <a:rPr lang="en-US" sz="1425" dirty="0">
                <a:solidFill>
                  <a:schemeClr val="tx1">
                    <a:lumMod val="75000"/>
                    <a:lumOff val="25000"/>
                  </a:schemeClr>
                </a:solidFill>
              </a:rPr>
              <a:t> provided good clustering algorithm for helping to recommend a location for </a:t>
            </a:r>
            <a:r>
              <a:rPr lang="en-US" sz="1425" dirty="0" err="1">
                <a:solidFill>
                  <a:schemeClr val="tx1">
                    <a:lumMod val="75000"/>
                    <a:lumOff val="25000"/>
                  </a:schemeClr>
                </a:solidFill>
              </a:rPr>
              <a:t>thai</a:t>
            </a:r>
            <a:r>
              <a:rPr lang="en-US" sz="1425" dirty="0">
                <a:solidFill>
                  <a:schemeClr val="tx1">
                    <a:lumMod val="75000"/>
                    <a:lumOff val="25000"/>
                  </a:schemeClr>
                </a:solidFill>
              </a:rPr>
              <a:t> Resturant that makes business sense.</a:t>
            </a:r>
            <a:endParaRPr lang="en-US" sz="1400" dirty="0">
              <a:solidFill>
                <a:schemeClr val="tx1">
                  <a:lumMod val="75000"/>
                  <a:lumOff val="25000"/>
                </a:schemeClr>
              </a:solidFill>
            </a:endParaRPr>
          </a:p>
          <a:p>
            <a:pPr marL="457200" defTabSz="685800">
              <a:spcAft>
                <a:spcPts val="800"/>
              </a:spcAft>
              <a:buFont typeface="Calibri" panose="020F0502020204030204" pitchFamily="34" charset="0"/>
            </a:pPr>
            <a:endParaRPr lang="en-US" sz="1425" dirty="0">
              <a:solidFill>
                <a:schemeClr val="tx1">
                  <a:lumMod val="75000"/>
                  <a:lumOff val="25000"/>
                </a:schemeClr>
              </a:solidFill>
              <a:effectLst/>
            </a:endParaRPr>
          </a:p>
        </p:txBody>
      </p:sp>
    </p:spTree>
    <p:extLst>
      <p:ext uri="{BB962C8B-B14F-4D97-AF65-F5344CB8AC3E}">
        <p14:creationId xmlns:p14="http://schemas.microsoft.com/office/powerpoint/2010/main" val="3424082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586CC5-E747-4731-BF07-C93696FF114E}"/>
              </a:ext>
            </a:extLst>
          </p:cNvPr>
          <p:cNvSpPr txBox="1">
            <a:spLocks/>
          </p:cNvSpPr>
          <p:nvPr/>
        </p:nvSpPr>
        <p:spPr>
          <a:xfrm>
            <a:off x="-1" y="304990"/>
            <a:ext cx="8943423" cy="1093158"/>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lgn="ctr">
              <a:spcAft>
                <a:spcPts val="800"/>
              </a:spcAft>
            </a:pPr>
            <a:r>
              <a:rPr lang="en-US" sz="3200" i="0" kern="1200" spc="-38" baseline="0" dirty="0">
                <a:latin typeface="+mj-lt"/>
                <a:ea typeface="+mj-ea"/>
                <a:cs typeface="+mj-cs"/>
              </a:rPr>
              <a:t>Discussion</a:t>
            </a:r>
          </a:p>
          <a:p>
            <a:endParaRPr lang="en-US" i="0" kern="1200" spc="-38" baseline="0" dirty="0">
              <a:latin typeface="+mj-lt"/>
              <a:ea typeface="+mj-ea"/>
              <a:cs typeface="+mj-cs"/>
            </a:endParaRPr>
          </a:p>
        </p:txBody>
      </p:sp>
      <p:sp>
        <p:nvSpPr>
          <p:cNvPr id="5" name="TextBox 4">
            <a:extLst>
              <a:ext uri="{FF2B5EF4-FFF2-40B4-BE49-F238E27FC236}">
                <a16:creationId xmlns:a16="http://schemas.microsoft.com/office/drawing/2014/main" id="{C92BF55D-C0A3-4084-8E17-1005AE234F54}"/>
              </a:ext>
            </a:extLst>
          </p:cNvPr>
          <p:cNvSpPr txBox="1"/>
          <p:nvPr/>
        </p:nvSpPr>
        <p:spPr>
          <a:xfrm>
            <a:off x="588460" y="1162173"/>
            <a:ext cx="7967079" cy="4105951"/>
          </a:xfrm>
          <a:prstGeom prst="rect">
            <a:avLst/>
          </a:prstGeom>
        </p:spPr>
        <p:txBody>
          <a:bodyPr vert="horz" lIns="0" tIns="45720" rIns="0" bIns="45720" rtlCol="0">
            <a:normAutofit/>
          </a:bodyPr>
          <a:lstStyle/>
          <a:p>
            <a:pPr marL="742950" indent="-285750" defTabSz="685800">
              <a:spcAft>
                <a:spcPts val="800"/>
              </a:spcAft>
              <a:buFont typeface="Arial" panose="020B0604020202020204" pitchFamily="34" charset="0"/>
              <a:buChar char="•"/>
            </a:pPr>
            <a:r>
              <a:rPr lang="en-US" sz="1425" dirty="0">
                <a:solidFill>
                  <a:schemeClr val="tx1">
                    <a:lumMod val="75000"/>
                    <a:lumOff val="25000"/>
                  </a:schemeClr>
                </a:solidFill>
              </a:rPr>
              <a:t>There is room for the improvement as other features such as restaurant ratings, areas with best tips and user likes from foursquare would provide more data and better clustering based on multi-attribute analysis and clustering. </a:t>
            </a:r>
          </a:p>
          <a:p>
            <a:pPr marL="742950" indent="-285750" defTabSz="685800">
              <a:spcAft>
                <a:spcPts val="800"/>
              </a:spcAft>
              <a:buFont typeface="Arial" panose="020B0604020202020204" pitchFamily="34" charset="0"/>
              <a:buChar char="•"/>
            </a:pPr>
            <a:endParaRPr lang="en-US" sz="1425" dirty="0">
              <a:solidFill>
                <a:schemeClr val="tx1">
                  <a:lumMod val="75000"/>
                  <a:lumOff val="25000"/>
                </a:schemeClr>
              </a:solidFill>
            </a:endParaRPr>
          </a:p>
          <a:p>
            <a:pPr marL="742950" indent="-285750" defTabSz="685800">
              <a:spcAft>
                <a:spcPts val="800"/>
              </a:spcAft>
              <a:buFont typeface="Arial" panose="020B0604020202020204" pitchFamily="34" charset="0"/>
              <a:buChar char="•"/>
            </a:pPr>
            <a:r>
              <a:rPr lang="en-US" sz="1425" dirty="0">
                <a:solidFill>
                  <a:schemeClr val="tx1">
                    <a:lumMod val="75000"/>
                    <a:lumOff val="25000"/>
                  </a:schemeClr>
                </a:solidFill>
              </a:rPr>
              <a:t>The exercise showcased the power of </a:t>
            </a:r>
            <a:r>
              <a:rPr lang="en-US" sz="1425" dirty="0" err="1">
                <a:solidFill>
                  <a:schemeClr val="tx1">
                    <a:lumMod val="75000"/>
                    <a:lumOff val="25000"/>
                  </a:schemeClr>
                </a:solidFill>
              </a:rPr>
              <a:t>datascience</a:t>
            </a:r>
            <a:r>
              <a:rPr lang="en-US" sz="1425" dirty="0">
                <a:solidFill>
                  <a:schemeClr val="tx1">
                    <a:lumMod val="75000"/>
                    <a:lumOff val="25000"/>
                  </a:schemeClr>
                </a:solidFill>
              </a:rPr>
              <a:t> methodology and practice as recommender  system  and in visualization and data wrangling domains</a:t>
            </a:r>
          </a:p>
          <a:p>
            <a:pPr marL="457200" defTabSz="685800">
              <a:spcAft>
                <a:spcPts val="800"/>
              </a:spcAft>
            </a:pPr>
            <a:endParaRPr lang="en-US" sz="1425" dirty="0">
              <a:solidFill>
                <a:schemeClr val="tx1">
                  <a:lumMod val="75000"/>
                  <a:lumOff val="25000"/>
                </a:schemeClr>
              </a:solidFill>
            </a:endParaRPr>
          </a:p>
          <a:p>
            <a:pPr marL="457200" defTabSz="685800">
              <a:spcAft>
                <a:spcPts val="800"/>
              </a:spcAft>
            </a:pPr>
            <a:endParaRPr lang="en-US" sz="1400" dirty="0">
              <a:solidFill>
                <a:schemeClr val="tx1">
                  <a:lumMod val="75000"/>
                  <a:lumOff val="25000"/>
                </a:schemeClr>
              </a:solidFill>
            </a:endParaRPr>
          </a:p>
          <a:p>
            <a:pPr marL="457200" defTabSz="685800">
              <a:spcAft>
                <a:spcPts val="800"/>
              </a:spcAft>
              <a:buFont typeface="Calibri" panose="020F0502020204030204" pitchFamily="34" charset="0"/>
            </a:pPr>
            <a:endParaRPr lang="en-US" sz="1425" dirty="0">
              <a:solidFill>
                <a:schemeClr val="tx1">
                  <a:lumMod val="75000"/>
                  <a:lumOff val="25000"/>
                </a:schemeClr>
              </a:solidFill>
              <a:effectLst/>
            </a:endParaRPr>
          </a:p>
        </p:txBody>
      </p:sp>
    </p:spTree>
    <p:extLst>
      <p:ext uri="{BB962C8B-B14F-4D97-AF65-F5344CB8AC3E}">
        <p14:creationId xmlns:p14="http://schemas.microsoft.com/office/powerpoint/2010/main" val="424720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3D47-EB21-46F2-ABC7-C9D1646C9D37}"/>
              </a:ext>
            </a:extLst>
          </p:cNvPr>
          <p:cNvSpPr txBox="1">
            <a:spLocks/>
          </p:cNvSpPr>
          <p:nvPr/>
        </p:nvSpPr>
        <p:spPr>
          <a:xfrm>
            <a:off x="822960" y="286604"/>
            <a:ext cx="7543800" cy="1450757"/>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a:spcAft>
                <a:spcPts val="600"/>
              </a:spcAft>
            </a:pPr>
            <a:r>
              <a:rPr lang="en-US" b="0" i="0" kern="1200" spc="-38" baseline="0" dirty="0">
                <a:latin typeface="+mj-lt"/>
                <a:ea typeface="+mj-ea"/>
                <a:cs typeface="+mj-cs"/>
              </a:rPr>
              <a:t>Introduction</a:t>
            </a:r>
          </a:p>
        </p:txBody>
      </p:sp>
      <p:sp>
        <p:nvSpPr>
          <p:cNvPr id="4" name="TextBox 3">
            <a:extLst>
              <a:ext uri="{FF2B5EF4-FFF2-40B4-BE49-F238E27FC236}">
                <a16:creationId xmlns:a16="http://schemas.microsoft.com/office/drawing/2014/main" id="{C63E7C5D-7322-41C0-8B1E-D432B80FDE3B}"/>
              </a:ext>
            </a:extLst>
          </p:cNvPr>
          <p:cNvSpPr txBox="1"/>
          <p:nvPr/>
        </p:nvSpPr>
        <p:spPr>
          <a:xfrm>
            <a:off x="766916" y="3070696"/>
            <a:ext cx="7599844" cy="1949655"/>
          </a:xfrm>
          <a:prstGeom prst="rect">
            <a:avLst/>
          </a:prstGeom>
        </p:spPr>
        <p:txBody>
          <a:bodyPr vert="horz" lIns="0" tIns="45720" rIns="0" bIns="45720" rtlCol="0">
            <a:normAutofit lnSpcReduction="10000"/>
          </a:bodyPr>
          <a:lstStyle/>
          <a:p>
            <a:pPr defTabSz="685800">
              <a:lnSpc>
                <a:spcPct val="90000"/>
              </a:lnSpc>
              <a:spcAft>
                <a:spcPts val="450"/>
              </a:spcAft>
              <a:buClr>
                <a:schemeClr val="accent1"/>
              </a:buClr>
              <a:buSzPct val="100000"/>
              <a:buFont typeface="Calibri" panose="020F0502020204030204" pitchFamily="34" charset="0"/>
            </a:pPr>
            <a:r>
              <a:rPr lang="en-US" sz="1300" dirty="0">
                <a:solidFill>
                  <a:schemeClr val="tx1">
                    <a:lumMod val="75000"/>
                    <a:lumOff val="25000"/>
                  </a:schemeClr>
                </a:solidFill>
                <a:effectLst/>
              </a:rPr>
              <a:t>New York City is one of the most ethnically diverse cities in the world. It started accepting immigrants in 19</a:t>
            </a:r>
            <a:r>
              <a:rPr lang="en-US" sz="1300" baseline="30000" dirty="0">
                <a:solidFill>
                  <a:schemeClr val="tx1">
                    <a:lumMod val="75000"/>
                    <a:lumOff val="25000"/>
                  </a:schemeClr>
                </a:solidFill>
                <a:effectLst/>
              </a:rPr>
              <a:t>th</a:t>
            </a:r>
            <a:r>
              <a:rPr lang="en-US" sz="1300" dirty="0">
                <a:solidFill>
                  <a:schemeClr val="tx1">
                    <a:lumMod val="75000"/>
                    <a:lumOff val="25000"/>
                  </a:schemeClr>
                </a:solidFill>
                <a:effectLst/>
              </a:rPr>
              <a:t> century and have since became a melting pot of the diverse languages, people and cultures. In 2019, it was estimated to have a population of 8.3 million which live in 5 main boroughs namely Brooklyn, Bronx, Manhattan, Queens and Staten Island.</a:t>
            </a:r>
          </a:p>
          <a:p>
            <a:pPr defTabSz="685800">
              <a:lnSpc>
                <a:spcPct val="90000"/>
              </a:lnSpc>
              <a:spcAft>
                <a:spcPts val="450"/>
              </a:spcAft>
              <a:buClr>
                <a:schemeClr val="accent1"/>
              </a:buClr>
              <a:buSzPct val="100000"/>
              <a:buFont typeface="Calibri" panose="020F0502020204030204" pitchFamily="34" charset="0"/>
            </a:pPr>
            <a:r>
              <a:rPr lang="en-US" sz="1300" dirty="0">
                <a:solidFill>
                  <a:schemeClr val="tx1">
                    <a:lumMod val="75000"/>
                    <a:lumOff val="25000"/>
                  </a:schemeClr>
                </a:solidFill>
                <a:effectLst/>
              </a:rPr>
              <a:t>New York is a very busy city, both in terms of its population and tourists. As per the data of 2019, the populations of Asians American is more than a million , which is about 12 % of the population of New York city. Add to it the people from subcontinent i.e. India, Bangladesh and Pakistan, </a:t>
            </a:r>
            <a:r>
              <a:rPr lang="en-US" sz="1300" dirty="0" err="1">
                <a:solidFill>
                  <a:schemeClr val="tx1">
                    <a:lumMod val="75000"/>
                    <a:lumOff val="25000"/>
                  </a:schemeClr>
                </a:solidFill>
                <a:effectLst/>
              </a:rPr>
              <a:t>Srilanka</a:t>
            </a:r>
            <a:r>
              <a:rPr lang="en-US" sz="1300" dirty="0">
                <a:solidFill>
                  <a:schemeClr val="tx1">
                    <a:lumMod val="75000"/>
                    <a:lumOff val="25000"/>
                  </a:schemeClr>
                </a:solidFill>
                <a:effectLst/>
              </a:rPr>
              <a:t> and Nepal and you have a very large Asian and south east Asian population that has come to New York for studying, jobs and businesses. </a:t>
            </a:r>
          </a:p>
          <a:p>
            <a:pPr defTabSz="685800">
              <a:lnSpc>
                <a:spcPct val="90000"/>
              </a:lnSpc>
              <a:spcAft>
                <a:spcPts val="450"/>
              </a:spcAft>
              <a:buClr>
                <a:schemeClr val="accent1"/>
              </a:buClr>
              <a:buSzPct val="100000"/>
              <a:buFont typeface="Calibri" panose="020F0502020204030204" pitchFamily="34" charset="0"/>
            </a:pPr>
            <a:r>
              <a:rPr lang="en-US" sz="1300" b="1" dirty="0">
                <a:solidFill>
                  <a:schemeClr val="tx1">
                    <a:lumMod val="75000"/>
                    <a:lumOff val="25000"/>
                  </a:schemeClr>
                </a:solidFill>
                <a:effectLst/>
              </a:rPr>
              <a:t> </a:t>
            </a:r>
            <a:endParaRPr lang="en-US" sz="1300" dirty="0">
              <a:solidFill>
                <a:schemeClr val="tx1">
                  <a:lumMod val="75000"/>
                  <a:lumOff val="25000"/>
                </a:schemeClr>
              </a:solidFill>
              <a:effectLst/>
            </a:endParaRPr>
          </a:p>
        </p:txBody>
      </p:sp>
    </p:spTree>
    <p:extLst>
      <p:ext uri="{BB962C8B-B14F-4D97-AF65-F5344CB8AC3E}">
        <p14:creationId xmlns:p14="http://schemas.microsoft.com/office/powerpoint/2010/main" val="1383630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EAF425-1277-4567-8F8E-B0DB798D178D}"/>
              </a:ext>
            </a:extLst>
          </p:cNvPr>
          <p:cNvSpPr txBox="1">
            <a:spLocks/>
          </p:cNvSpPr>
          <p:nvPr/>
        </p:nvSpPr>
        <p:spPr>
          <a:xfrm>
            <a:off x="-1" y="304990"/>
            <a:ext cx="8943423" cy="1093158"/>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lgn="ctr">
              <a:spcAft>
                <a:spcPts val="800"/>
              </a:spcAft>
            </a:pPr>
            <a:r>
              <a:rPr lang="en-US" sz="3200" i="0" kern="1200" spc="-38" baseline="0" dirty="0">
                <a:latin typeface="+mj-lt"/>
                <a:ea typeface="+mj-ea"/>
                <a:cs typeface="+mj-cs"/>
              </a:rPr>
              <a:t>Conclusion</a:t>
            </a:r>
          </a:p>
          <a:p>
            <a:endParaRPr lang="en-US" i="0" kern="1200" spc="-38" baseline="0" dirty="0">
              <a:latin typeface="+mj-lt"/>
              <a:ea typeface="+mj-ea"/>
              <a:cs typeface="+mj-cs"/>
            </a:endParaRPr>
          </a:p>
        </p:txBody>
      </p:sp>
      <p:sp>
        <p:nvSpPr>
          <p:cNvPr id="5" name="TextBox 4">
            <a:extLst>
              <a:ext uri="{FF2B5EF4-FFF2-40B4-BE49-F238E27FC236}">
                <a16:creationId xmlns:a16="http://schemas.microsoft.com/office/drawing/2014/main" id="{9E763C36-1390-4324-8BBA-7230F335BB08}"/>
              </a:ext>
            </a:extLst>
          </p:cNvPr>
          <p:cNvSpPr txBox="1"/>
          <p:nvPr/>
        </p:nvSpPr>
        <p:spPr>
          <a:xfrm>
            <a:off x="588460" y="1162173"/>
            <a:ext cx="7967079" cy="4105951"/>
          </a:xfrm>
          <a:prstGeom prst="rect">
            <a:avLst/>
          </a:prstGeom>
        </p:spPr>
        <p:txBody>
          <a:bodyPr vert="horz" lIns="0" tIns="45720" rIns="0" bIns="45720" rtlCol="0">
            <a:normAutofit/>
          </a:bodyPr>
          <a:lstStyle/>
          <a:p>
            <a:pPr marL="742950" indent="-285750" defTabSz="685800">
              <a:spcAft>
                <a:spcPts val="800"/>
              </a:spcAft>
              <a:buFont typeface="Arial" panose="020B0604020202020204" pitchFamily="34" charset="0"/>
              <a:buChar char="•"/>
            </a:pPr>
            <a:r>
              <a:rPr lang="en-US" sz="1425" dirty="0">
                <a:solidFill>
                  <a:schemeClr val="tx1">
                    <a:lumMod val="75000"/>
                    <a:lumOff val="25000"/>
                  </a:schemeClr>
                </a:solidFill>
              </a:rPr>
              <a:t>The exercise provided good opportunity to help recommend a best place / places for opening a restaurant in Manhattan, </a:t>
            </a:r>
            <a:r>
              <a:rPr lang="en-US" sz="1425" dirty="0" err="1">
                <a:solidFill>
                  <a:schemeClr val="tx1">
                    <a:lumMod val="75000"/>
                    <a:lumOff val="25000"/>
                  </a:schemeClr>
                </a:solidFill>
              </a:rPr>
              <a:t>Newyork</a:t>
            </a:r>
            <a:r>
              <a:rPr lang="en-US" sz="1425" dirty="0">
                <a:solidFill>
                  <a:schemeClr val="tx1">
                    <a:lumMod val="75000"/>
                    <a:lumOff val="25000"/>
                  </a:schemeClr>
                </a:solidFill>
              </a:rPr>
              <a:t>. This methodology can be applied to variety of similar problems requiring clustering and recommendations using unsupervised machine learning. </a:t>
            </a:r>
          </a:p>
          <a:p>
            <a:pPr marL="742950" indent="-285750" defTabSz="685800">
              <a:spcAft>
                <a:spcPts val="800"/>
              </a:spcAft>
              <a:buFont typeface="Arial" panose="020B0604020202020204" pitchFamily="34" charset="0"/>
              <a:buChar char="•"/>
            </a:pPr>
            <a:endParaRPr lang="en-US" sz="1425" dirty="0">
              <a:solidFill>
                <a:schemeClr val="tx1">
                  <a:lumMod val="75000"/>
                  <a:lumOff val="25000"/>
                </a:schemeClr>
              </a:solidFill>
            </a:endParaRPr>
          </a:p>
          <a:p>
            <a:pPr marL="742950" indent="-285750" defTabSz="685800">
              <a:spcAft>
                <a:spcPts val="800"/>
              </a:spcAft>
              <a:buFont typeface="Arial" panose="020B0604020202020204" pitchFamily="34" charset="0"/>
              <a:buChar char="•"/>
            </a:pPr>
            <a:r>
              <a:rPr lang="en-US" sz="1425" dirty="0">
                <a:solidFill>
                  <a:schemeClr val="tx1">
                    <a:lumMod val="75000"/>
                    <a:lumOff val="25000"/>
                  </a:schemeClr>
                </a:solidFill>
              </a:rPr>
              <a:t>We were able to predict the best location to start Thai </a:t>
            </a:r>
            <a:r>
              <a:rPr lang="en-US" sz="1425" dirty="0" err="1">
                <a:solidFill>
                  <a:schemeClr val="tx1">
                    <a:lumMod val="75000"/>
                    <a:lumOff val="25000"/>
                  </a:schemeClr>
                </a:solidFill>
              </a:rPr>
              <a:t>resturant</a:t>
            </a:r>
            <a:r>
              <a:rPr lang="en-US" sz="1425" dirty="0">
                <a:solidFill>
                  <a:schemeClr val="tx1">
                    <a:lumMod val="75000"/>
                    <a:lumOff val="25000"/>
                  </a:schemeClr>
                </a:solidFill>
              </a:rPr>
              <a:t> while ensuring the high rate of return and safe investment. </a:t>
            </a:r>
          </a:p>
          <a:p>
            <a:pPr marL="457200" defTabSz="685800">
              <a:spcAft>
                <a:spcPts val="800"/>
              </a:spcAft>
            </a:pPr>
            <a:endParaRPr lang="en-US" sz="1400" dirty="0">
              <a:solidFill>
                <a:schemeClr val="tx1">
                  <a:lumMod val="75000"/>
                  <a:lumOff val="25000"/>
                </a:schemeClr>
              </a:solidFill>
            </a:endParaRPr>
          </a:p>
          <a:p>
            <a:pPr marL="457200" defTabSz="685800">
              <a:spcAft>
                <a:spcPts val="800"/>
              </a:spcAft>
              <a:buFont typeface="Calibri" panose="020F0502020204030204" pitchFamily="34" charset="0"/>
            </a:pPr>
            <a:endParaRPr lang="en-US" sz="1425" dirty="0">
              <a:solidFill>
                <a:schemeClr val="tx1">
                  <a:lumMod val="75000"/>
                  <a:lumOff val="25000"/>
                </a:schemeClr>
              </a:solidFill>
              <a:effectLst/>
            </a:endParaRPr>
          </a:p>
        </p:txBody>
      </p:sp>
    </p:spTree>
    <p:extLst>
      <p:ext uri="{BB962C8B-B14F-4D97-AF65-F5344CB8AC3E}">
        <p14:creationId xmlns:p14="http://schemas.microsoft.com/office/powerpoint/2010/main" val="4118681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3622204" y="1336573"/>
            <a:ext cx="5321218" cy="2764511"/>
          </a:xfrm>
        </p:spPr>
        <p:txBody>
          <a:bodyPr>
            <a:normAutofit/>
          </a:bodyPr>
          <a:lstStyle/>
          <a:p>
            <a:r>
              <a:rPr lang="en-US" dirty="0"/>
              <a:t>END</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3704922" y="4755303"/>
            <a:ext cx="4702010" cy="766124"/>
          </a:xfrm>
        </p:spPr>
        <p:txBody>
          <a:bodyPr>
            <a:normAutofit/>
          </a:bodyPr>
          <a:lstStyle/>
          <a:p>
            <a:r>
              <a:rPr lang="en-US" dirty="0">
                <a:solidFill>
                  <a:schemeClr val="tx1">
                    <a:lumMod val="85000"/>
                    <a:lumOff val="15000"/>
                  </a:schemeClr>
                </a:solidFill>
              </a:rPr>
              <a:t>Syed Sadaqat Ali</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857251"/>
            <a:ext cx="3476486" cy="5143499"/>
          </a:xfrm>
          <a:prstGeom prst="rect">
            <a:avLst/>
          </a:prstGeom>
        </p:spPr>
      </p:pic>
    </p:spTree>
    <p:extLst>
      <p:ext uri="{BB962C8B-B14F-4D97-AF65-F5344CB8AC3E}">
        <p14:creationId xmlns:p14="http://schemas.microsoft.com/office/powerpoint/2010/main" val="2055636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3D47-EB21-46F2-ABC7-C9D1646C9D37}"/>
              </a:ext>
            </a:extLst>
          </p:cNvPr>
          <p:cNvSpPr txBox="1">
            <a:spLocks/>
          </p:cNvSpPr>
          <p:nvPr/>
        </p:nvSpPr>
        <p:spPr>
          <a:xfrm>
            <a:off x="453643" y="312510"/>
            <a:ext cx="8058519" cy="515825"/>
          </a:xfrm>
          <a:prstGeom prst="rect">
            <a:avLst/>
          </a:prstGeom>
        </p:spPr>
        <p:txBody>
          <a:bodyPr>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a:lnSpc>
                <a:spcPct val="80000"/>
              </a:lnSpc>
            </a:pPr>
            <a:r>
              <a:rPr lang="en-GB" sz="3300" dirty="0"/>
              <a:t>Business Problem Description</a:t>
            </a:r>
          </a:p>
          <a:p>
            <a:endParaRPr lang="en-US" dirty="0"/>
          </a:p>
        </p:txBody>
      </p:sp>
      <p:sp>
        <p:nvSpPr>
          <p:cNvPr id="4" name="TextBox 3">
            <a:extLst>
              <a:ext uri="{FF2B5EF4-FFF2-40B4-BE49-F238E27FC236}">
                <a16:creationId xmlns:a16="http://schemas.microsoft.com/office/drawing/2014/main" id="{C63E7C5D-7322-41C0-8B1E-D432B80FDE3B}"/>
              </a:ext>
            </a:extLst>
          </p:cNvPr>
          <p:cNvSpPr txBox="1"/>
          <p:nvPr/>
        </p:nvSpPr>
        <p:spPr>
          <a:xfrm>
            <a:off x="63302" y="1258193"/>
            <a:ext cx="8839200" cy="4462953"/>
          </a:xfrm>
          <a:prstGeom prst="rect">
            <a:avLst/>
          </a:prstGeom>
          <a:noFill/>
        </p:spPr>
        <p:txBody>
          <a:bodyPr wrap="square">
            <a:spAutoFit/>
          </a:bodyPr>
          <a:lstStyle/>
          <a:p>
            <a:pPr marL="457200">
              <a:lnSpc>
                <a:spcPct val="107000"/>
              </a:lnSpc>
              <a:spcAft>
                <a:spcPts val="800"/>
              </a:spcAft>
            </a:pPr>
            <a:r>
              <a:rPr lang="en-GB"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An entrepreneur has recently moved to New York's and is looking to open a restaurant in Manhattan. His initial market research reveals that there is good opportunity for a Thai food restaurant as it  equally popular among the European and north American tourists who crave exotic food and will pay hefty prices for a upbeat expensive restaurant that provides good ambiance and Asian population who loves aromatic and spicy food at affordable prices. Manhattan is also very diverse in terms of earning and the entrepreneur is thus planning to open two Thai restaurants, an expensive version providing a fine dinning experience to wealthy residents and tourists and an express version for middle class clients.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GB"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The business man thus hires a data science firm to suggest to him the location for two restaurants, the upbeat expensive restaurant in an locality which offers the opportunity for </a:t>
            </a:r>
            <a:r>
              <a:rPr lang="en-GB" dirty="0">
                <a:solidFill>
                  <a:srgbClr val="222222"/>
                </a:solidFill>
                <a:latin typeface="Arial" panose="020B0604020202020204" pitchFamily="34" charset="0"/>
                <a:ea typeface="Calibri" panose="020F0502020204030204" pitchFamily="34" charset="0"/>
                <a:cs typeface="Arial" panose="020B0604020202020204" pitchFamily="34" charset="0"/>
              </a:rPr>
              <a:t>less competition for </a:t>
            </a:r>
            <a:r>
              <a:rPr lang="en-GB"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Thai food at affordable prices in a neighbourhood which has low number of Thai food restaurants.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GB" sz="2000" b="1" dirty="0">
                <a:solidFill>
                  <a:srgbClr val="222222"/>
                </a:solidFill>
                <a:effectLst/>
                <a:latin typeface="Arial" panose="020B0604020202020204" pitchFamily="34" charset="0"/>
                <a:ea typeface="Calibri" panose="020F0502020204030204" pitchFamily="34" charset="0"/>
                <a:cs typeface="Arial" panose="020B0604020202020204" pitchFamily="34" charset="0"/>
              </a:rPr>
              <a:t> </a:t>
            </a:r>
            <a:endParaRPr lang="en-GB"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35953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3D47-EB21-46F2-ABC7-C9D1646C9D37}"/>
              </a:ext>
            </a:extLst>
          </p:cNvPr>
          <p:cNvSpPr txBox="1">
            <a:spLocks/>
          </p:cNvSpPr>
          <p:nvPr/>
        </p:nvSpPr>
        <p:spPr>
          <a:xfrm>
            <a:off x="152400" y="440697"/>
            <a:ext cx="8058519" cy="515825"/>
          </a:xfrm>
          <a:prstGeom prst="rect">
            <a:avLst/>
          </a:prstGeom>
        </p:spPr>
        <p:txBody>
          <a:bodyPr>
            <a:normAutofit fontScale="25000" lnSpcReduction="20000"/>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lnSpc>
                <a:spcPct val="107000"/>
              </a:lnSpc>
              <a:spcAft>
                <a:spcPts val="800"/>
              </a:spcAft>
            </a:pPr>
            <a:r>
              <a:rPr lang="en-GB" sz="13200" dirty="0"/>
              <a:t>Target</a:t>
            </a:r>
            <a:r>
              <a:rPr lang="en-GB" sz="6900" dirty="0"/>
              <a:t> </a:t>
            </a:r>
            <a:r>
              <a:rPr lang="en-GB" sz="13200" dirty="0"/>
              <a:t>Audience</a:t>
            </a:r>
          </a:p>
          <a:p>
            <a:endParaRPr lang="en-US" dirty="0"/>
          </a:p>
        </p:txBody>
      </p:sp>
      <p:sp>
        <p:nvSpPr>
          <p:cNvPr id="4" name="TextBox 3">
            <a:extLst>
              <a:ext uri="{FF2B5EF4-FFF2-40B4-BE49-F238E27FC236}">
                <a16:creationId xmlns:a16="http://schemas.microsoft.com/office/drawing/2014/main" id="{C63E7C5D-7322-41C0-8B1E-D432B80FDE3B}"/>
              </a:ext>
            </a:extLst>
          </p:cNvPr>
          <p:cNvSpPr txBox="1"/>
          <p:nvPr/>
        </p:nvSpPr>
        <p:spPr>
          <a:xfrm>
            <a:off x="152400" y="2761125"/>
            <a:ext cx="8839200" cy="637675"/>
          </a:xfrm>
          <a:prstGeom prst="rect">
            <a:avLst/>
          </a:prstGeom>
          <a:noFill/>
        </p:spPr>
        <p:txBody>
          <a:bodyPr wrap="square">
            <a:spAutoFit/>
          </a:bodyPr>
          <a:lstStyle/>
          <a:p>
            <a:pPr marL="0" indent="0">
              <a:lnSpc>
                <a:spcPct val="10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1100" dirty="0">
                <a:solidFill>
                  <a:srgbClr val="000000"/>
                </a:solidFill>
                <a:latin typeface="Times New Roman" panose="02020603050405020304" pitchFamily="18" charset="0"/>
              </a:rPr>
              <a:t> </a:t>
            </a:r>
            <a:r>
              <a:rPr lang="en-US" altLang="en-US" sz="1800" dirty="0">
                <a:solidFill>
                  <a:srgbClr val="000000"/>
                </a:solidFill>
                <a:latin typeface="Times New Roman" panose="02020603050405020304" pitchFamily="18" charset="0"/>
              </a:rPr>
              <a:t>A entrepreneur </a:t>
            </a:r>
            <a:r>
              <a:rPr lang="en-US" altLang="en-US" dirty="0">
                <a:solidFill>
                  <a:srgbClr val="000000"/>
                </a:solidFill>
                <a:latin typeface="Times New Roman" panose="02020603050405020304" pitchFamily="18" charset="0"/>
              </a:rPr>
              <a:t>who </a:t>
            </a:r>
            <a:r>
              <a:rPr lang="en-US" altLang="en-US" sz="1800" dirty="0">
                <a:solidFill>
                  <a:srgbClr val="000000"/>
                </a:solidFill>
                <a:latin typeface="Times New Roman" panose="02020603050405020304" pitchFamily="18" charset="0"/>
              </a:rPr>
              <a:t>wants to open a Thai Restaurant in </a:t>
            </a:r>
            <a:r>
              <a:rPr lang="en-US" altLang="en-US" sz="1800" dirty="0" err="1">
                <a:solidFill>
                  <a:srgbClr val="000000"/>
                </a:solidFill>
                <a:latin typeface="Times New Roman" panose="02020603050405020304" pitchFamily="18" charset="0"/>
              </a:rPr>
              <a:t>Manhattan,New</a:t>
            </a:r>
            <a:r>
              <a:rPr lang="en-US" altLang="en-US" sz="1800" dirty="0">
                <a:solidFill>
                  <a:srgbClr val="000000"/>
                </a:solidFill>
                <a:latin typeface="Times New Roman" panose="02020603050405020304" pitchFamily="18" charset="0"/>
              </a:rPr>
              <a:t> York.</a:t>
            </a:r>
          </a:p>
          <a:p>
            <a:pPr marL="457200">
              <a:lnSpc>
                <a:spcPct val="107000"/>
              </a:lnSpc>
              <a:spcAft>
                <a:spcPts val="800"/>
              </a:spcAft>
            </a:pPr>
            <a:endParaRPr lang="en-GB"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83703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E3332D1-72A0-46B7-A9B4-A267F56A340D}"/>
              </a:ext>
            </a:extLst>
          </p:cNvPr>
          <p:cNvSpPr txBox="1">
            <a:spLocks/>
          </p:cNvSpPr>
          <p:nvPr/>
        </p:nvSpPr>
        <p:spPr>
          <a:xfrm>
            <a:off x="289068" y="168617"/>
            <a:ext cx="7543800" cy="1450757"/>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spcAft>
                <a:spcPts val="800"/>
              </a:spcAft>
            </a:pPr>
            <a:r>
              <a:rPr lang="en-US" b="0" i="0" kern="1200" spc="-38" baseline="0" dirty="0">
                <a:latin typeface="+mj-lt"/>
                <a:ea typeface="+mj-ea"/>
                <a:cs typeface="+mj-cs"/>
              </a:rPr>
              <a:t>Data Sources</a:t>
            </a:r>
          </a:p>
          <a:p>
            <a:endParaRPr lang="en-US" b="0" i="0" kern="1200" spc="-38" baseline="0" dirty="0">
              <a:latin typeface="+mj-lt"/>
              <a:ea typeface="+mj-ea"/>
              <a:cs typeface="+mj-cs"/>
            </a:endParaRPr>
          </a:p>
        </p:txBody>
      </p:sp>
      <p:sp>
        <p:nvSpPr>
          <p:cNvPr id="7" name="TextBox 6">
            <a:extLst>
              <a:ext uri="{FF2B5EF4-FFF2-40B4-BE49-F238E27FC236}">
                <a16:creationId xmlns:a16="http://schemas.microsoft.com/office/drawing/2014/main" id="{D83DB7EE-4EBA-4DEA-8D39-DD379EFFDB88}"/>
              </a:ext>
            </a:extLst>
          </p:cNvPr>
          <p:cNvSpPr txBox="1"/>
          <p:nvPr/>
        </p:nvSpPr>
        <p:spPr>
          <a:xfrm>
            <a:off x="734469" y="1672549"/>
            <a:ext cx="3479802" cy="3748193"/>
          </a:xfrm>
          <a:prstGeom prst="rect">
            <a:avLst/>
          </a:prstGeom>
        </p:spPr>
        <p:txBody>
          <a:bodyPr vert="horz" lIns="0" tIns="45720" rIns="0" bIns="45720" rtlCol="0">
            <a:normAutofit/>
          </a:bodyPr>
          <a:lstStyle/>
          <a:p>
            <a:pPr defTabSz="685800">
              <a:spcBef>
                <a:spcPts val="900"/>
              </a:spcBef>
              <a:spcAft>
                <a:spcPts val="150"/>
              </a:spcAft>
              <a:buClr>
                <a:schemeClr val="accent1"/>
              </a:buClr>
              <a:buSzPct val="100000"/>
              <a:buFont typeface="Calibri" panose="020F0502020204030204" pitchFamily="34" charset="0"/>
            </a:pPr>
            <a:r>
              <a:rPr lang="en-US" sz="1425" dirty="0">
                <a:solidFill>
                  <a:schemeClr val="tx1">
                    <a:lumMod val="75000"/>
                    <a:lumOff val="25000"/>
                  </a:schemeClr>
                </a:solidFill>
                <a:effectLst/>
              </a:rPr>
              <a:t>Geospatial data of the boroughs</a:t>
            </a:r>
          </a:p>
          <a:p>
            <a:pPr defTabSz="685800">
              <a:spcBef>
                <a:spcPts val="900"/>
              </a:spcBef>
              <a:spcAft>
                <a:spcPts val="150"/>
              </a:spcAft>
              <a:buClr>
                <a:schemeClr val="accent1"/>
              </a:buClr>
              <a:buSzPct val="100000"/>
              <a:buFont typeface="Calibri" panose="020F0502020204030204" pitchFamily="34" charset="0"/>
            </a:pPr>
            <a:r>
              <a:rPr lang="en-US" sz="1425" dirty="0">
                <a:solidFill>
                  <a:schemeClr val="tx1">
                    <a:lumMod val="75000"/>
                    <a:lumOff val="25000"/>
                  </a:schemeClr>
                </a:solidFill>
                <a:effectLst/>
              </a:rPr>
              <a:t> New York population is distributed into 5 boroughs and 306 </a:t>
            </a:r>
            <a:r>
              <a:rPr lang="en-US" sz="1425" dirty="0" err="1">
                <a:solidFill>
                  <a:schemeClr val="tx1">
                    <a:lumMod val="75000"/>
                    <a:lumOff val="25000"/>
                  </a:schemeClr>
                </a:solidFill>
                <a:effectLst/>
              </a:rPr>
              <a:t>neighbourhoods</a:t>
            </a:r>
            <a:r>
              <a:rPr lang="en-US" sz="1425" dirty="0">
                <a:solidFill>
                  <a:schemeClr val="tx1">
                    <a:lumMod val="75000"/>
                    <a:lumOff val="25000"/>
                  </a:schemeClr>
                </a:solidFill>
                <a:effectLst/>
              </a:rPr>
              <a:t>. To explore the data, we need to get the access to the data containing the boroughs and their geospatial coordinates. I downloaded the data freely available from the website  </a:t>
            </a:r>
          </a:p>
          <a:p>
            <a:pPr defTabSz="685800">
              <a:spcBef>
                <a:spcPts val="900"/>
              </a:spcBef>
              <a:spcAft>
                <a:spcPts val="150"/>
              </a:spcAft>
              <a:buClr>
                <a:schemeClr val="accent1"/>
              </a:buClr>
              <a:buSzPct val="100000"/>
              <a:buFont typeface="Calibri" panose="020F0502020204030204" pitchFamily="34" charset="0"/>
            </a:pPr>
            <a:r>
              <a:rPr lang="en-US" altLang="en-US" sz="1425" b="1" dirty="0">
                <a:solidFill>
                  <a:schemeClr val="tx1">
                    <a:lumMod val="75000"/>
                    <a:lumOff val="25000"/>
                  </a:schemeClr>
                </a:solidFill>
                <a:hlinkClick r:id="rId2"/>
              </a:rPr>
              <a:t>https://cocl.us/new_york_dataset</a:t>
            </a:r>
            <a:endParaRPr lang="en-US" sz="1425" dirty="0">
              <a:solidFill>
                <a:schemeClr val="tx1">
                  <a:lumMod val="75000"/>
                  <a:lumOff val="25000"/>
                </a:schemeClr>
              </a:solidFill>
              <a:effectLst/>
            </a:endParaRPr>
          </a:p>
          <a:p>
            <a:pPr defTabSz="685800">
              <a:spcBef>
                <a:spcPts val="900"/>
              </a:spcBef>
              <a:spcAft>
                <a:spcPts val="150"/>
              </a:spcAft>
              <a:buClr>
                <a:schemeClr val="accent1"/>
              </a:buClr>
              <a:buSzPct val="100000"/>
              <a:buFont typeface="Calibri" panose="020F0502020204030204" pitchFamily="34" charset="0"/>
            </a:pPr>
            <a:r>
              <a:rPr lang="en-US" sz="1425" dirty="0">
                <a:solidFill>
                  <a:schemeClr val="tx1">
                    <a:lumMod val="75000"/>
                    <a:lumOff val="25000"/>
                  </a:schemeClr>
                </a:solidFill>
                <a:effectLst/>
              </a:rPr>
              <a:t>in </a:t>
            </a:r>
            <a:r>
              <a:rPr lang="en-US" sz="1425" dirty="0" err="1">
                <a:solidFill>
                  <a:schemeClr val="tx1">
                    <a:lumMod val="75000"/>
                    <a:lumOff val="25000"/>
                  </a:schemeClr>
                </a:solidFill>
                <a:effectLst/>
              </a:rPr>
              <a:t>geojason</a:t>
            </a:r>
            <a:r>
              <a:rPr lang="en-US" sz="1425" dirty="0">
                <a:solidFill>
                  <a:schemeClr val="tx1">
                    <a:lumMod val="75000"/>
                    <a:lumOff val="25000"/>
                  </a:schemeClr>
                </a:solidFill>
                <a:effectLst/>
              </a:rPr>
              <a:t> format. This data will be transformed into Pandas data frame for easy data analysis and visualization. </a:t>
            </a:r>
          </a:p>
          <a:p>
            <a:pPr defTabSz="685800">
              <a:spcBef>
                <a:spcPts val="900"/>
              </a:spcBef>
              <a:spcAft>
                <a:spcPts val="150"/>
              </a:spcAft>
              <a:buClr>
                <a:schemeClr val="accent1"/>
              </a:buClr>
              <a:buSzPct val="100000"/>
              <a:buFont typeface="Calibri" panose="020F0502020204030204" pitchFamily="34" charset="0"/>
            </a:pPr>
            <a:endParaRPr lang="en-US" sz="1425" dirty="0">
              <a:solidFill>
                <a:schemeClr val="tx1">
                  <a:lumMod val="75000"/>
                  <a:lumOff val="25000"/>
                </a:schemeClr>
              </a:solidFill>
              <a:effectLst/>
            </a:endParaRPr>
          </a:p>
        </p:txBody>
      </p:sp>
      <p:pic>
        <p:nvPicPr>
          <p:cNvPr id="9" name="Picture 8">
            <a:extLst>
              <a:ext uri="{FF2B5EF4-FFF2-40B4-BE49-F238E27FC236}">
                <a16:creationId xmlns:a16="http://schemas.microsoft.com/office/drawing/2014/main" id="{338EDAEA-00D0-48D2-8A57-5CDF7563AD5E}"/>
              </a:ext>
            </a:extLst>
          </p:cNvPr>
          <p:cNvPicPr>
            <a:picLocks noChangeAspect="1"/>
          </p:cNvPicPr>
          <p:nvPr/>
        </p:nvPicPr>
        <p:blipFill>
          <a:blip r:embed="rId3"/>
          <a:stretch>
            <a:fillRect/>
          </a:stretch>
        </p:blipFill>
        <p:spPr>
          <a:xfrm>
            <a:off x="5317611" y="2178240"/>
            <a:ext cx="3479802" cy="2087881"/>
          </a:xfrm>
          <a:prstGeom prst="rect">
            <a:avLst/>
          </a:prstGeom>
          <a:noFill/>
          <a:ln>
            <a:solidFill>
              <a:schemeClr val="bg1">
                <a:lumMod val="65000"/>
              </a:schemeClr>
            </a:solidFill>
          </a:ln>
        </p:spPr>
      </p:pic>
    </p:spTree>
    <p:extLst>
      <p:ext uri="{BB962C8B-B14F-4D97-AF65-F5344CB8AC3E}">
        <p14:creationId xmlns:p14="http://schemas.microsoft.com/office/powerpoint/2010/main" val="259315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3709-964E-42D4-B08D-CF7C4F75C114}"/>
              </a:ext>
            </a:extLst>
          </p:cNvPr>
          <p:cNvSpPr txBox="1">
            <a:spLocks/>
          </p:cNvSpPr>
          <p:nvPr/>
        </p:nvSpPr>
        <p:spPr>
          <a:xfrm>
            <a:off x="610583" y="91925"/>
            <a:ext cx="7543800" cy="1450757"/>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spcAft>
                <a:spcPts val="800"/>
              </a:spcAft>
            </a:pPr>
            <a:r>
              <a:rPr lang="en-US" b="0" i="0" kern="1200" spc="-38" baseline="0" dirty="0">
                <a:latin typeface="+mj-lt"/>
                <a:ea typeface="+mj-ea"/>
                <a:cs typeface="+mj-cs"/>
              </a:rPr>
              <a:t>Data Sources (Continued)</a:t>
            </a:r>
          </a:p>
          <a:p>
            <a:endParaRPr lang="en-US" b="0" i="0" kern="1200" spc="-38" baseline="0" dirty="0">
              <a:latin typeface="+mj-lt"/>
              <a:ea typeface="+mj-ea"/>
              <a:cs typeface="+mj-cs"/>
            </a:endParaRPr>
          </a:p>
        </p:txBody>
      </p:sp>
      <p:sp>
        <p:nvSpPr>
          <p:cNvPr id="4" name="TextBox 3">
            <a:extLst>
              <a:ext uri="{FF2B5EF4-FFF2-40B4-BE49-F238E27FC236}">
                <a16:creationId xmlns:a16="http://schemas.microsoft.com/office/drawing/2014/main" id="{1ACA08A1-1712-445C-876A-99FBABEB45DD}"/>
              </a:ext>
            </a:extLst>
          </p:cNvPr>
          <p:cNvSpPr txBox="1"/>
          <p:nvPr/>
        </p:nvSpPr>
        <p:spPr>
          <a:xfrm>
            <a:off x="775764" y="1686913"/>
            <a:ext cx="7890387" cy="2221025"/>
          </a:xfrm>
          <a:prstGeom prst="rect">
            <a:avLst/>
          </a:prstGeom>
        </p:spPr>
        <p:txBody>
          <a:bodyPr vert="horz" lIns="0" tIns="45720" rIns="0" bIns="45720" rtlCol="0">
            <a:normAutofit/>
          </a:bodyPr>
          <a:lstStyle/>
          <a:p>
            <a:pPr defTabSz="685800">
              <a:spcBef>
                <a:spcPts val="900"/>
              </a:spcBef>
              <a:spcAft>
                <a:spcPts val="150"/>
              </a:spcAft>
              <a:buClr>
                <a:schemeClr val="accent1"/>
              </a:buClr>
              <a:buSzPct val="100000"/>
              <a:buFont typeface="Calibri" panose="020F0502020204030204" pitchFamily="34" charset="0"/>
            </a:pPr>
            <a:r>
              <a:rPr lang="en-US" sz="1425" dirty="0">
                <a:solidFill>
                  <a:schemeClr val="tx1">
                    <a:lumMod val="75000"/>
                    <a:lumOff val="25000"/>
                  </a:schemeClr>
                </a:solidFill>
                <a:effectLst/>
              </a:rPr>
              <a:t>Additionally from </a:t>
            </a:r>
            <a:r>
              <a:rPr lang="en-US" sz="1425" dirty="0" err="1">
                <a:solidFill>
                  <a:schemeClr val="tx1">
                    <a:lumMod val="75000"/>
                    <a:lumOff val="25000"/>
                  </a:schemeClr>
                </a:solidFill>
                <a:effectLst/>
              </a:rPr>
              <a:t>FourSquare</a:t>
            </a:r>
            <a:r>
              <a:rPr lang="en-US" sz="1425" dirty="0">
                <a:solidFill>
                  <a:schemeClr val="tx1">
                    <a:lumMod val="75000"/>
                    <a:lumOff val="25000"/>
                  </a:schemeClr>
                </a:solidFill>
                <a:effectLst/>
              </a:rPr>
              <a:t> API , we get Neighborhood names, ID, restaurant names, </a:t>
            </a:r>
            <a:r>
              <a:rPr lang="en-US" sz="1425" dirty="0" err="1">
                <a:solidFill>
                  <a:schemeClr val="tx1">
                    <a:lumMod val="75000"/>
                    <a:lumOff val="25000"/>
                  </a:schemeClr>
                </a:solidFill>
                <a:effectLst/>
              </a:rPr>
              <a:t>lat</a:t>
            </a:r>
            <a:r>
              <a:rPr lang="en-US" sz="1425" dirty="0">
                <a:solidFill>
                  <a:schemeClr val="tx1">
                    <a:lumMod val="75000"/>
                    <a:lumOff val="25000"/>
                  </a:schemeClr>
                </a:solidFill>
                <a:effectLst/>
              </a:rPr>
              <a:t>/long and restaurant categories. </a:t>
            </a:r>
          </a:p>
          <a:p>
            <a:pPr defTabSz="685800">
              <a:spcBef>
                <a:spcPts val="900"/>
              </a:spcBef>
              <a:spcAft>
                <a:spcPts val="150"/>
              </a:spcAft>
              <a:buClr>
                <a:schemeClr val="accent1"/>
              </a:buClr>
              <a:buSzPct val="100000"/>
              <a:buFont typeface="Calibri" panose="020F0502020204030204" pitchFamily="34" charset="0"/>
            </a:pPr>
            <a:r>
              <a:rPr lang="en-US" sz="1425" dirty="0">
                <a:solidFill>
                  <a:schemeClr val="tx1">
                    <a:lumMod val="75000"/>
                    <a:lumOff val="25000"/>
                  </a:schemeClr>
                </a:solidFill>
              </a:rPr>
              <a:t>The data was retrieved from Foursquare API that required a user account and the secret key and Client ID which allows to extract required data from Foursquare API </a:t>
            </a:r>
            <a:endParaRPr lang="en-US" sz="1425" dirty="0">
              <a:solidFill>
                <a:schemeClr val="tx1">
                  <a:lumMod val="75000"/>
                  <a:lumOff val="25000"/>
                </a:schemeClr>
              </a:solidFill>
              <a:effectLst/>
            </a:endParaRPr>
          </a:p>
        </p:txBody>
      </p:sp>
      <p:pic>
        <p:nvPicPr>
          <p:cNvPr id="6" name="Picture 5">
            <a:extLst>
              <a:ext uri="{FF2B5EF4-FFF2-40B4-BE49-F238E27FC236}">
                <a16:creationId xmlns:a16="http://schemas.microsoft.com/office/drawing/2014/main" id="{AA63821F-5C12-48CE-A981-D6153ACD4C53}"/>
              </a:ext>
            </a:extLst>
          </p:cNvPr>
          <p:cNvPicPr>
            <a:picLocks noChangeAspect="1"/>
          </p:cNvPicPr>
          <p:nvPr/>
        </p:nvPicPr>
        <p:blipFill>
          <a:blip r:embed="rId2"/>
          <a:stretch>
            <a:fillRect/>
          </a:stretch>
        </p:blipFill>
        <p:spPr>
          <a:xfrm>
            <a:off x="1147356" y="3907938"/>
            <a:ext cx="6849287" cy="1678074"/>
          </a:xfrm>
          <a:prstGeom prst="rect">
            <a:avLst/>
          </a:prstGeom>
          <a:noFill/>
          <a:ln>
            <a:solidFill>
              <a:schemeClr val="bg1">
                <a:lumMod val="65000"/>
              </a:schemeClr>
            </a:solidFill>
          </a:ln>
        </p:spPr>
      </p:pic>
    </p:spTree>
    <p:extLst>
      <p:ext uri="{BB962C8B-B14F-4D97-AF65-F5344CB8AC3E}">
        <p14:creationId xmlns:p14="http://schemas.microsoft.com/office/powerpoint/2010/main" val="2369169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9F4C6BE-A8E4-4E7C-ADEA-CAE39D31963D}"/>
              </a:ext>
            </a:extLst>
          </p:cNvPr>
          <p:cNvSpPr txBox="1">
            <a:spLocks/>
          </p:cNvSpPr>
          <p:nvPr/>
        </p:nvSpPr>
        <p:spPr>
          <a:xfrm>
            <a:off x="399681" y="215812"/>
            <a:ext cx="7543800" cy="1450757"/>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spcAft>
                <a:spcPts val="800"/>
              </a:spcAft>
            </a:pPr>
            <a:r>
              <a:rPr lang="en-US" b="0" i="0" kern="1200" spc="-38" baseline="0" dirty="0">
                <a:latin typeface="+mj-lt"/>
                <a:ea typeface="+mj-ea"/>
                <a:cs typeface="+mj-cs"/>
              </a:rPr>
              <a:t>Methodology – Data Retrieval</a:t>
            </a:r>
          </a:p>
          <a:p>
            <a:endParaRPr lang="en-US" b="0" i="0" kern="1200" spc="-38" baseline="0" dirty="0">
              <a:latin typeface="+mj-lt"/>
              <a:ea typeface="+mj-ea"/>
              <a:cs typeface="+mj-cs"/>
            </a:endParaRPr>
          </a:p>
        </p:txBody>
      </p:sp>
      <p:sp>
        <p:nvSpPr>
          <p:cNvPr id="8" name="TextBox 7">
            <a:extLst>
              <a:ext uri="{FF2B5EF4-FFF2-40B4-BE49-F238E27FC236}">
                <a16:creationId xmlns:a16="http://schemas.microsoft.com/office/drawing/2014/main" id="{508C2218-330E-4157-B4BE-3726944446E6}"/>
              </a:ext>
            </a:extLst>
          </p:cNvPr>
          <p:cNvSpPr txBox="1"/>
          <p:nvPr/>
        </p:nvSpPr>
        <p:spPr>
          <a:xfrm>
            <a:off x="920300" y="1613555"/>
            <a:ext cx="7411065" cy="1501304"/>
          </a:xfrm>
          <a:prstGeom prst="rect">
            <a:avLst/>
          </a:prstGeom>
        </p:spPr>
        <p:txBody>
          <a:bodyPr vert="horz" lIns="0" tIns="45720" rIns="0" bIns="45720" rtlCol="0">
            <a:normAutofit/>
          </a:bodyPr>
          <a:lstStyle/>
          <a:p>
            <a:pPr defTabSz="685800">
              <a:spcBef>
                <a:spcPts val="900"/>
              </a:spcBef>
              <a:spcAft>
                <a:spcPts val="150"/>
              </a:spcAft>
              <a:buClr>
                <a:schemeClr val="accent1"/>
              </a:buClr>
              <a:buSzPct val="100000"/>
              <a:buFont typeface="Calibri" panose="020F0502020204030204" pitchFamily="34" charset="0"/>
            </a:pPr>
            <a:r>
              <a:rPr lang="en-US" sz="1425" dirty="0">
                <a:solidFill>
                  <a:schemeClr val="tx1">
                    <a:lumMod val="75000"/>
                    <a:lumOff val="25000"/>
                  </a:schemeClr>
                </a:solidFill>
                <a:effectLst/>
              </a:rPr>
              <a:t>Data was retrieved from </a:t>
            </a:r>
          </a:p>
          <a:p>
            <a:pPr defTabSz="685800">
              <a:spcBef>
                <a:spcPts val="900"/>
              </a:spcBef>
              <a:spcAft>
                <a:spcPts val="150"/>
              </a:spcAft>
              <a:buClr>
                <a:schemeClr val="accent1"/>
              </a:buClr>
              <a:buSzPct val="100000"/>
              <a:buFont typeface="Calibri" panose="020F0502020204030204" pitchFamily="34" charset="0"/>
            </a:pPr>
            <a:r>
              <a:rPr lang="en-US" altLang="en-US" sz="1425" b="1" dirty="0">
                <a:solidFill>
                  <a:schemeClr val="tx1">
                    <a:lumMod val="75000"/>
                    <a:lumOff val="25000"/>
                  </a:schemeClr>
                </a:solidFill>
                <a:hlinkClick r:id="rId2"/>
              </a:rPr>
              <a:t>https://cocl.us/new_york_dataset</a:t>
            </a:r>
            <a:endParaRPr lang="en-US" sz="1425" dirty="0">
              <a:solidFill>
                <a:schemeClr val="tx1">
                  <a:lumMod val="75000"/>
                  <a:lumOff val="25000"/>
                </a:schemeClr>
              </a:solidFill>
              <a:effectLst/>
            </a:endParaRPr>
          </a:p>
          <a:p>
            <a:pPr defTabSz="685800">
              <a:spcBef>
                <a:spcPts val="900"/>
              </a:spcBef>
              <a:spcAft>
                <a:spcPts val="150"/>
              </a:spcAft>
              <a:buClr>
                <a:schemeClr val="accent1"/>
              </a:buClr>
              <a:buSzPct val="100000"/>
              <a:buFont typeface="Calibri" panose="020F0502020204030204" pitchFamily="34" charset="0"/>
            </a:pPr>
            <a:r>
              <a:rPr lang="en-US" sz="1425" dirty="0">
                <a:solidFill>
                  <a:schemeClr val="tx1">
                    <a:lumMod val="75000"/>
                    <a:lumOff val="25000"/>
                  </a:schemeClr>
                </a:solidFill>
              </a:rPr>
              <a:t>The data is automatically downloaded to a file called “nyu_2451_34572-geojason.json”. The file was renamed to </a:t>
            </a:r>
            <a:r>
              <a:rPr lang="en-US" sz="1425" dirty="0" err="1">
                <a:solidFill>
                  <a:schemeClr val="tx1">
                    <a:lumMod val="75000"/>
                    <a:lumOff val="25000"/>
                  </a:schemeClr>
                </a:solidFill>
              </a:rPr>
              <a:t>newyork.Jason</a:t>
            </a:r>
            <a:r>
              <a:rPr lang="en-US" sz="1425" dirty="0">
                <a:solidFill>
                  <a:schemeClr val="tx1">
                    <a:lumMod val="75000"/>
                    <a:lumOff val="25000"/>
                  </a:schemeClr>
                </a:solidFill>
              </a:rPr>
              <a:t> for easy referral. </a:t>
            </a:r>
          </a:p>
          <a:p>
            <a:pPr defTabSz="685800">
              <a:spcBef>
                <a:spcPts val="900"/>
              </a:spcBef>
              <a:spcAft>
                <a:spcPts val="150"/>
              </a:spcAft>
              <a:buClr>
                <a:schemeClr val="accent1"/>
              </a:buClr>
              <a:buSzPct val="100000"/>
              <a:buFont typeface="Calibri" panose="020F0502020204030204" pitchFamily="34" charset="0"/>
            </a:pPr>
            <a:endParaRPr lang="en-US" sz="1425" dirty="0">
              <a:solidFill>
                <a:schemeClr val="tx1">
                  <a:lumMod val="75000"/>
                  <a:lumOff val="25000"/>
                </a:schemeClr>
              </a:solidFill>
              <a:effectLst/>
            </a:endParaRPr>
          </a:p>
        </p:txBody>
      </p:sp>
      <p:pic>
        <p:nvPicPr>
          <p:cNvPr id="10" name="Picture 9">
            <a:extLst>
              <a:ext uri="{FF2B5EF4-FFF2-40B4-BE49-F238E27FC236}">
                <a16:creationId xmlns:a16="http://schemas.microsoft.com/office/drawing/2014/main" id="{CEAAA856-F1DC-410B-9525-5CF88707069D}"/>
              </a:ext>
            </a:extLst>
          </p:cNvPr>
          <p:cNvPicPr>
            <a:picLocks noChangeAspect="1"/>
          </p:cNvPicPr>
          <p:nvPr/>
        </p:nvPicPr>
        <p:blipFill>
          <a:blip r:embed="rId3"/>
          <a:stretch>
            <a:fillRect/>
          </a:stretch>
        </p:blipFill>
        <p:spPr>
          <a:xfrm>
            <a:off x="2600140" y="3268318"/>
            <a:ext cx="3943719" cy="2583134"/>
          </a:xfrm>
          <a:prstGeom prst="rect">
            <a:avLst/>
          </a:prstGeom>
          <a:noFill/>
          <a:ln>
            <a:solidFill>
              <a:schemeClr val="bg1">
                <a:lumMod val="65000"/>
              </a:schemeClr>
            </a:solidFill>
          </a:ln>
        </p:spPr>
      </p:pic>
    </p:spTree>
    <p:extLst>
      <p:ext uri="{BB962C8B-B14F-4D97-AF65-F5344CB8AC3E}">
        <p14:creationId xmlns:p14="http://schemas.microsoft.com/office/powerpoint/2010/main" val="83801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AC64-F668-4FA8-AEB5-57800FFEB7BA}"/>
              </a:ext>
            </a:extLst>
          </p:cNvPr>
          <p:cNvSpPr txBox="1">
            <a:spLocks/>
          </p:cNvSpPr>
          <p:nvPr/>
        </p:nvSpPr>
        <p:spPr>
          <a:xfrm>
            <a:off x="303817" y="215811"/>
            <a:ext cx="8739894" cy="1450757"/>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spcAft>
                <a:spcPts val="800"/>
              </a:spcAft>
            </a:pPr>
            <a:r>
              <a:rPr lang="en-US" b="0" i="0" kern="1200" spc="-38" baseline="0" dirty="0">
                <a:latin typeface="+mj-lt"/>
                <a:ea typeface="+mj-ea"/>
                <a:cs typeface="+mj-cs"/>
              </a:rPr>
              <a:t>Methodology – Data Transformation</a:t>
            </a:r>
          </a:p>
          <a:p>
            <a:endParaRPr lang="en-US" b="0" i="0" kern="1200" spc="-38" baseline="0" dirty="0">
              <a:latin typeface="+mj-lt"/>
              <a:ea typeface="+mj-ea"/>
              <a:cs typeface="+mj-cs"/>
            </a:endParaRPr>
          </a:p>
        </p:txBody>
      </p:sp>
      <p:sp>
        <p:nvSpPr>
          <p:cNvPr id="4" name="TextBox 3">
            <a:extLst>
              <a:ext uri="{FF2B5EF4-FFF2-40B4-BE49-F238E27FC236}">
                <a16:creationId xmlns:a16="http://schemas.microsoft.com/office/drawing/2014/main" id="{CA4BBCAC-E338-498E-A6C3-3CB2A55310A1}"/>
              </a:ext>
            </a:extLst>
          </p:cNvPr>
          <p:cNvSpPr txBox="1"/>
          <p:nvPr/>
        </p:nvSpPr>
        <p:spPr>
          <a:xfrm>
            <a:off x="1433544" y="1507367"/>
            <a:ext cx="7942006" cy="669495"/>
          </a:xfrm>
          <a:prstGeom prst="rect">
            <a:avLst/>
          </a:prstGeom>
        </p:spPr>
        <p:txBody>
          <a:bodyPr vert="horz" lIns="0" tIns="45720" rIns="0" bIns="45720" rtlCol="0">
            <a:normAutofit/>
          </a:bodyPr>
          <a:lstStyle/>
          <a:p>
            <a:pPr defTabSz="685800">
              <a:spcBef>
                <a:spcPts val="900"/>
              </a:spcBef>
              <a:spcAft>
                <a:spcPts val="150"/>
              </a:spcAft>
              <a:buClr>
                <a:schemeClr val="accent1"/>
              </a:buClr>
              <a:buSzPct val="100000"/>
              <a:buFont typeface="Calibri" panose="020F0502020204030204" pitchFamily="34" charset="0"/>
            </a:pPr>
            <a:r>
              <a:rPr lang="en-US" sz="1425" dirty="0">
                <a:solidFill>
                  <a:schemeClr val="tx1">
                    <a:lumMod val="75000"/>
                    <a:lumOff val="25000"/>
                  </a:schemeClr>
                </a:solidFill>
                <a:effectLst/>
              </a:rPr>
              <a:t>Data was transformed from .json format to pandas </a:t>
            </a:r>
            <a:r>
              <a:rPr lang="en-US" sz="1425" dirty="0" err="1">
                <a:solidFill>
                  <a:schemeClr val="tx1">
                    <a:lumMod val="75000"/>
                    <a:lumOff val="25000"/>
                  </a:schemeClr>
                </a:solidFill>
                <a:effectLst/>
              </a:rPr>
              <a:t>dataframe</a:t>
            </a:r>
            <a:r>
              <a:rPr lang="en-US" sz="1425" dirty="0">
                <a:solidFill>
                  <a:schemeClr val="tx1">
                    <a:lumMod val="75000"/>
                    <a:lumOff val="25000"/>
                  </a:schemeClr>
                </a:solidFill>
                <a:effectLst/>
              </a:rPr>
              <a:t> called “neighborhoods”</a:t>
            </a:r>
          </a:p>
          <a:p>
            <a:pPr defTabSz="685800">
              <a:spcBef>
                <a:spcPts val="900"/>
              </a:spcBef>
              <a:spcAft>
                <a:spcPts val="150"/>
              </a:spcAft>
              <a:buClr>
                <a:schemeClr val="accent1"/>
              </a:buClr>
              <a:buSzPct val="100000"/>
              <a:buFont typeface="Calibri" panose="020F0502020204030204" pitchFamily="34" charset="0"/>
            </a:pPr>
            <a:endParaRPr lang="en-US" sz="1425" dirty="0">
              <a:solidFill>
                <a:schemeClr val="tx1">
                  <a:lumMod val="75000"/>
                  <a:lumOff val="25000"/>
                </a:schemeClr>
              </a:solidFill>
              <a:effectLst/>
            </a:endParaRPr>
          </a:p>
        </p:txBody>
      </p:sp>
      <p:pic>
        <p:nvPicPr>
          <p:cNvPr id="6" name="Picture 5">
            <a:extLst>
              <a:ext uri="{FF2B5EF4-FFF2-40B4-BE49-F238E27FC236}">
                <a16:creationId xmlns:a16="http://schemas.microsoft.com/office/drawing/2014/main" id="{57DAD3A7-25FD-4186-ABAC-8068A8C808CB}"/>
              </a:ext>
            </a:extLst>
          </p:cNvPr>
          <p:cNvPicPr>
            <a:picLocks noChangeAspect="1"/>
          </p:cNvPicPr>
          <p:nvPr/>
        </p:nvPicPr>
        <p:blipFill>
          <a:blip r:embed="rId2"/>
          <a:stretch>
            <a:fillRect/>
          </a:stretch>
        </p:blipFill>
        <p:spPr>
          <a:xfrm>
            <a:off x="2722552" y="2883698"/>
            <a:ext cx="3479802" cy="1974824"/>
          </a:xfrm>
          <a:prstGeom prst="rect">
            <a:avLst/>
          </a:prstGeom>
          <a:noFill/>
          <a:ln>
            <a:solidFill>
              <a:schemeClr val="bg1">
                <a:lumMod val="75000"/>
              </a:schemeClr>
            </a:solidFill>
          </a:ln>
        </p:spPr>
      </p:pic>
    </p:spTree>
    <p:extLst>
      <p:ext uri="{BB962C8B-B14F-4D97-AF65-F5344CB8AC3E}">
        <p14:creationId xmlns:p14="http://schemas.microsoft.com/office/powerpoint/2010/main" val="3906895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B5980D-93BC-4A52-A7E6-256B421DF784}"/>
              </a:ext>
            </a:extLst>
          </p:cNvPr>
          <p:cNvSpPr txBox="1">
            <a:spLocks/>
          </p:cNvSpPr>
          <p:nvPr/>
        </p:nvSpPr>
        <p:spPr>
          <a:xfrm>
            <a:off x="421803" y="298403"/>
            <a:ext cx="8055569" cy="1129241"/>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a:lstStyle>
          <a:p>
            <a:pPr marL="457200">
              <a:spcAft>
                <a:spcPts val="800"/>
              </a:spcAft>
            </a:pPr>
            <a:r>
              <a:rPr lang="en-US" i="0" kern="1200" spc="-38" baseline="0" dirty="0">
                <a:latin typeface="+mj-lt"/>
                <a:ea typeface="+mj-ea"/>
                <a:cs typeface="+mj-cs"/>
              </a:rPr>
              <a:t>Methodology – Data Visualization</a:t>
            </a:r>
          </a:p>
          <a:p>
            <a:endParaRPr lang="en-US" i="0" kern="1200" spc="-38" baseline="0" dirty="0">
              <a:latin typeface="+mj-lt"/>
              <a:ea typeface="+mj-ea"/>
              <a:cs typeface="+mj-cs"/>
            </a:endParaRPr>
          </a:p>
        </p:txBody>
      </p:sp>
      <p:sp>
        <p:nvSpPr>
          <p:cNvPr id="8" name="TextBox 7">
            <a:extLst>
              <a:ext uri="{FF2B5EF4-FFF2-40B4-BE49-F238E27FC236}">
                <a16:creationId xmlns:a16="http://schemas.microsoft.com/office/drawing/2014/main" id="{FF977CA7-2EC9-476E-85AC-53A117B18504}"/>
              </a:ext>
            </a:extLst>
          </p:cNvPr>
          <p:cNvSpPr txBox="1"/>
          <p:nvPr/>
        </p:nvSpPr>
        <p:spPr>
          <a:xfrm>
            <a:off x="416250" y="1536865"/>
            <a:ext cx="8465229" cy="1265330"/>
          </a:xfrm>
          <a:prstGeom prst="rect">
            <a:avLst/>
          </a:prstGeom>
        </p:spPr>
        <p:txBody>
          <a:bodyPr vert="horz" lIns="0" tIns="45720" rIns="0" bIns="45720" rtlCol="0">
            <a:normAutofit/>
          </a:bodyPr>
          <a:lstStyle/>
          <a:p>
            <a:pPr marL="457200" defTabSz="685800">
              <a:spcAft>
                <a:spcPts val="800"/>
              </a:spcAft>
              <a:buFont typeface="Calibri" panose="020F0502020204030204" pitchFamily="34" charset="0"/>
            </a:pPr>
            <a:r>
              <a:rPr lang="en-US" sz="1425" dirty="0">
                <a:solidFill>
                  <a:schemeClr val="tx1">
                    <a:lumMod val="75000"/>
                    <a:lumOff val="25000"/>
                  </a:schemeClr>
                </a:solidFill>
                <a:effectLst/>
              </a:rPr>
              <a:t>The transformed data was then plotted as bar plot using Seaborn plotting library. Boroughs were plotted against the neighborhoods to get a feel neighborhood distribution per </a:t>
            </a:r>
            <a:r>
              <a:rPr lang="en-US" sz="1425" dirty="0" err="1">
                <a:solidFill>
                  <a:schemeClr val="tx1">
                    <a:lumMod val="75000"/>
                    <a:lumOff val="25000"/>
                  </a:schemeClr>
                </a:solidFill>
                <a:effectLst/>
              </a:rPr>
              <a:t>burough</a:t>
            </a:r>
            <a:endParaRPr lang="en-US" sz="1425" dirty="0">
              <a:solidFill>
                <a:schemeClr val="tx1">
                  <a:lumMod val="75000"/>
                  <a:lumOff val="25000"/>
                </a:schemeClr>
              </a:solidFill>
              <a:effectLst/>
            </a:endParaRPr>
          </a:p>
          <a:p>
            <a:pPr marL="457200" defTabSz="685800">
              <a:spcAft>
                <a:spcPts val="800"/>
              </a:spcAft>
              <a:buFont typeface="Calibri" panose="020F0502020204030204" pitchFamily="34" charset="0"/>
            </a:pPr>
            <a:endParaRPr lang="en-US" sz="1425" dirty="0">
              <a:solidFill>
                <a:schemeClr val="tx1">
                  <a:lumMod val="75000"/>
                  <a:lumOff val="25000"/>
                </a:schemeClr>
              </a:solidFill>
              <a:effectLst/>
            </a:endParaRPr>
          </a:p>
        </p:txBody>
      </p:sp>
      <p:pic>
        <p:nvPicPr>
          <p:cNvPr id="10" name="Picture 9">
            <a:extLst>
              <a:ext uri="{FF2B5EF4-FFF2-40B4-BE49-F238E27FC236}">
                <a16:creationId xmlns:a16="http://schemas.microsoft.com/office/drawing/2014/main" id="{F0228D09-AC4F-49DA-A7C3-5DB74DD90711}"/>
              </a:ext>
            </a:extLst>
          </p:cNvPr>
          <p:cNvPicPr>
            <a:picLocks noChangeAspect="1"/>
          </p:cNvPicPr>
          <p:nvPr/>
        </p:nvPicPr>
        <p:blipFill>
          <a:blip r:embed="rId2"/>
          <a:stretch>
            <a:fillRect/>
          </a:stretch>
        </p:blipFill>
        <p:spPr>
          <a:xfrm>
            <a:off x="2728468" y="2802195"/>
            <a:ext cx="3840792" cy="3091837"/>
          </a:xfrm>
          <a:prstGeom prst="rect">
            <a:avLst/>
          </a:prstGeom>
          <a:noFill/>
          <a:ln>
            <a:solidFill>
              <a:schemeClr val="bg1">
                <a:lumMod val="75000"/>
              </a:schemeClr>
            </a:solidFill>
          </a:ln>
        </p:spPr>
      </p:pic>
    </p:spTree>
    <p:extLst>
      <p:ext uri="{BB962C8B-B14F-4D97-AF65-F5344CB8AC3E}">
        <p14:creationId xmlns:p14="http://schemas.microsoft.com/office/powerpoint/2010/main" val="298751363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97</TotalTime>
  <Words>1135</Words>
  <Application>Microsoft Office PowerPoint</Application>
  <PresentationFormat>On-screen Show (4:3)</PresentationFormat>
  <Paragraphs>61</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Bookman Old Style</vt:lpstr>
      <vt:lpstr>Calibri</vt:lpstr>
      <vt:lpstr>Franklin Gothic Book</vt:lpstr>
      <vt:lpstr>Helvetica Neue</vt:lpstr>
      <vt:lpstr>Times New Roman</vt:lpstr>
      <vt:lpstr>1_RetrospectVTI</vt:lpstr>
      <vt:lpstr>The Battle of Neighborhood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dc:title>
  <dc:creator>Sadaqat Ali</dc:creator>
  <cp:lastModifiedBy>Sadaqat Ali</cp:lastModifiedBy>
  <cp:revision>22</cp:revision>
  <dcterms:created xsi:type="dcterms:W3CDTF">2020-09-05T21:46:41Z</dcterms:created>
  <dcterms:modified xsi:type="dcterms:W3CDTF">2020-09-05T23:25:31Z</dcterms:modified>
</cp:coreProperties>
</file>